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60" r:id="rId2"/>
    <p:sldId id="258" r:id="rId3"/>
    <p:sldId id="261" r:id="rId4"/>
    <p:sldId id="267" r:id="rId5"/>
    <p:sldId id="268" r:id="rId6"/>
    <p:sldId id="275" r:id="rId7"/>
    <p:sldId id="273" r:id="rId8"/>
    <p:sldId id="271" r:id="rId9"/>
    <p:sldId id="272" r:id="rId10"/>
    <p:sldId id="270" r:id="rId11"/>
    <p:sldId id="265" r:id="rId12"/>
    <p:sldId id="279" r:id="rId13"/>
    <p:sldId id="269" r:id="rId14"/>
    <p:sldId id="263" r:id="rId15"/>
    <p:sldId id="277" r:id="rId16"/>
    <p:sldId id="280" r:id="rId17"/>
    <p:sldId id="274" r:id="rId18"/>
    <p:sldId id="256"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68417"/>
  </p:normalViewPr>
  <p:slideViewPr>
    <p:cSldViewPr snapToGrid="0" snapToObjects="1">
      <p:cViewPr varScale="1">
        <p:scale>
          <a:sx n="73" d="100"/>
          <a:sy n="73" d="100"/>
        </p:scale>
        <p:origin x="15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7ED57-A901-D14B-A9D7-4A09B88C531C}" type="datetimeFigureOut">
              <a:rPr lang="en-US" smtClean="0"/>
              <a:t>10/31/16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43B161-482E-8D4E-B6A0-B11B0DE48EC9}" type="slidenum">
              <a:rPr lang="en-US" smtClean="0"/>
              <a:t>‹#›</a:t>
            </a:fld>
            <a:endParaRPr lang="en-US"/>
          </a:p>
        </p:txBody>
      </p:sp>
    </p:spTree>
    <p:extLst>
      <p:ext uri="{BB962C8B-B14F-4D97-AF65-F5344CB8AC3E}">
        <p14:creationId xmlns:p14="http://schemas.microsoft.com/office/powerpoint/2010/main" val="1083454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our </a:t>
            </a:r>
            <a:r>
              <a:rPr lang="en-US" dirty="0" err="1" smtClean="0"/>
              <a:t>iTrainer</a:t>
            </a:r>
            <a:r>
              <a:rPr lang="en-US" dirty="0" smtClean="0"/>
              <a:t> 1 product</a:t>
            </a:r>
            <a:r>
              <a:rPr lang="en-US" baseline="0" dirty="0" smtClean="0"/>
              <a:t> release  </a:t>
            </a:r>
            <a:endParaRPr lang="en-US" dirty="0"/>
          </a:p>
        </p:txBody>
      </p:sp>
      <p:sp>
        <p:nvSpPr>
          <p:cNvPr id="4" name="Slide Number Placeholder 3"/>
          <p:cNvSpPr>
            <a:spLocks noGrp="1"/>
          </p:cNvSpPr>
          <p:nvPr>
            <p:ph type="sldNum" sz="quarter" idx="10"/>
          </p:nvPr>
        </p:nvSpPr>
        <p:spPr/>
        <p:txBody>
          <a:bodyPr/>
          <a:lstStyle/>
          <a:p>
            <a:fld id="{3743B161-482E-8D4E-B6A0-B11B0DE48EC9}" type="slidenum">
              <a:rPr lang="en-US" smtClean="0"/>
              <a:t>1</a:t>
            </a:fld>
            <a:endParaRPr lang="en-US"/>
          </a:p>
        </p:txBody>
      </p:sp>
    </p:spTree>
    <p:extLst>
      <p:ext uri="{BB962C8B-B14F-4D97-AF65-F5344CB8AC3E}">
        <p14:creationId xmlns:p14="http://schemas.microsoft.com/office/powerpoint/2010/main" val="1815950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latin typeface="Helvetica Neue Thin" charset="0"/>
                <a:ea typeface="Helvetica Neue Thin" charset="0"/>
                <a:cs typeface="Helvetica Neue Thin" charset="0"/>
              </a:rPr>
              <a:t>Convolutional layers contain many feature maps,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latin typeface="Helvetica Neue Thin" charset="0"/>
                <a:ea typeface="Helvetica Neue Thin" charset="0"/>
                <a:cs typeface="Helvetica Neue Thin" charset="0"/>
              </a:rPr>
              <a:t>hidden nodes.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clearly understand how CNN work, here we look insight into the internal operation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a:t>
            </a:r>
            <a:endParaRPr lang="en-US" dirty="0" smtClean="0">
              <a:solidFill>
                <a:schemeClr val="bg1"/>
              </a:solidFill>
              <a:latin typeface="Helvetica Neue Thin" charset="0"/>
              <a:ea typeface="Helvetica Neue Thin" charset="0"/>
              <a:cs typeface="Helvetica Neue Thin"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latin typeface="Helvetica Neue Thin" charset="0"/>
                <a:ea typeface="Helvetica Neue Thin" charset="0"/>
                <a:cs typeface="Helvetica Neue Thin" charset="0"/>
              </a:rPr>
              <a:t>First we'll see how to read out the structure of the net in terms of activation and parameter shapes.</a:t>
            </a:r>
            <a:r>
              <a:rPr lang="en-US" baseline="0" dirty="0" smtClean="0">
                <a:solidFill>
                  <a:schemeClr val="bg1"/>
                </a:solidFill>
                <a:latin typeface="Helvetica Neue Thin" charset="0"/>
                <a:ea typeface="Helvetica Neue Thin" charset="0"/>
                <a:cs typeface="Helvetica Neue Thin" charset="0"/>
              </a:rPr>
              <a:t> Here is the structure under activation and parameter layers. </a:t>
            </a:r>
            <a:endParaRPr lang="en-US" dirty="0" smtClean="0">
              <a:solidFill>
                <a:schemeClr val="bg1"/>
              </a:solidFill>
              <a:latin typeface="Helvetica Neue Thin" charset="0"/>
              <a:ea typeface="Helvetica Neue Thin" charset="0"/>
              <a:cs typeface="Helvetica Neue Thin" charset="0"/>
            </a:endParaRPr>
          </a:p>
          <a:p>
            <a:endParaRPr lang="en-US" dirty="0"/>
          </a:p>
        </p:txBody>
      </p:sp>
      <p:sp>
        <p:nvSpPr>
          <p:cNvPr id="4" name="Slide Number Placeholder 3"/>
          <p:cNvSpPr>
            <a:spLocks noGrp="1"/>
          </p:cNvSpPr>
          <p:nvPr>
            <p:ph type="sldNum" sz="quarter" idx="10"/>
          </p:nvPr>
        </p:nvSpPr>
        <p:spPr/>
        <p:txBody>
          <a:bodyPr/>
          <a:lstStyle/>
          <a:p>
            <a:fld id="{3743B161-482E-8D4E-B6A0-B11B0DE48EC9}" type="slidenum">
              <a:rPr lang="en-US" smtClean="0"/>
              <a:t>11</a:t>
            </a:fld>
            <a:endParaRPr lang="en-US"/>
          </a:p>
        </p:txBody>
      </p:sp>
    </p:spTree>
    <p:extLst>
      <p:ext uri="{BB962C8B-B14F-4D97-AF65-F5344CB8AC3E}">
        <p14:creationId xmlns:p14="http://schemas.microsoft.com/office/powerpoint/2010/main" val="1059853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projections from each layer show the hierarchical nature of the features in the network.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Surface</a:t>
            </a:r>
            <a:r>
              <a:rPr lang="en-US" sz="1200" kern="1200" baseline="0" dirty="0" smtClean="0">
                <a:solidFill>
                  <a:schemeClr val="tx1"/>
                </a:solidFill>
                <a:effectLst/>
                <a:latin typeface="+mn-lt"/>
                <a:ea typeface="+mn-ea"/>
                <a:cs typeface="+mn-cs"/>
              </a:rPr>
              <a:t> layer </a:t>
            </a:r>
            <a:r>
              <a:rPr lang="en-US" sz="1200" kern="1200" dirty="0" smtClean="0">
                <a:solidFill>
                  <a:schemeClr val="tx1"/>
                </a:solidFill>
                <a:effectLst/>
                <a:latin typeface="+mn-lt"/>
                <a:ea typeface="+mn-ea"/>
                <a:cs typeface="+mn-cs"/>
              </a:rPr>
              <a:t>learns some basic edges and colors.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Next</a:t>
            </a:r>
            <a:r>
              <a:rPr lang="en-US" sz="1200" kern="1200" baseline="0" dirty="0" smtClean="0">
                <a:solidFill>
                  <a:schemeClr val="tx1"/>
                </a:solidFill>
                <a:effectLst/>
                <a:latin typeface="+mn-lt"/>
                <a:ea typeface="+mn-ea"/>
                <a:cs typeface="+mn-cs"/>
              </a:rPr>
              <a:t> follow layer </a:t>
            </a:r>
            <a:r>
              <a:rPr lang="en-US" sz="1200" kern="1200" dirty="0" smtClean="0">
                <a:solidFill>
                  <a:schemeClr val="tx1"/>
                </a:solidFill>
                <a:effectLst/>
                <a:latin typeface="+mn-lt"/>
                <a:ea typeface="+mn-ea"/>
                <a:cs typeface="+mn-cs"/>
              </a:rPr>
              <a:t>responds to corners and other edge/color conjunctions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Next</a:t>
            </a:r>
            <a:r>
              <a:rPr lang="en-US" sz="1200" kern="1200" baseline="0" dirty="0" smtClean="0">
                <a:solidFill>
                  <a:schemeClr val="tx1"/>
                </a:solidFill>
                <a:effectLst/>
                <a:latin typeface="+mn-lt"/>
                <a:ea typeface="+mn-ea"/>
                <a:cs typeface="+mn-cs"/>
              </a:rPr>
              <a:t> deeper one </a:t>
            </a:r>
            <a:r>
              <a:rPr lang="en-US" sz="1200" kern="1200" dirty="0" smtClean="0">
                <a:solidFill>
                  <a:schemeClr val="tx1"/>
                </a:solidFill>
                <a:effectLst/>
                <a:latin typeface="+mn-lt"/>
                <a:ea typeface="+mn-ea"/>
                <a:cs typeface="+mn-cs"/>
              </a:rPr>
              <a:t>has more complex invariances, capturing similar textures or patterns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Next</a:t>
            </a:r>
            <a:r>
              <a:rPr lang="en-US" sz="1200" kern="1200" baseline="0" dirty="0" smtClean="0">
                <a:solidFill>
                  <a:schemeClr val="tx1"/>
                </a:solidFill>
                <a:effectLst/>
                <a:latin typeface="+mn-lt"/>
                <a:ea typeface="+mn-ea"/>
                <a:cs typeface="+mn-cs"/>
              </a:rPr>
              <a:t> deeper </a:t>
            </a:r>
            <a:r>
              <a:rPr lang="en-US" sz="1200" kern="1200" dirty="0" smtClean="0">
                <a:solidFill>
                  <a:schemeClr val="tx1"/>
                </a:solidFill>
                <a:effectLst/>
                <a:latin typeface="+mn-lt"/>
                <a:ea typeface="+mn-ea"/>
                <a:cs typeface="+mn-cs"/>
              </a:rPr>
              <a:t>shows significant variation, but is more class-specific</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At the deepest level, layer shows e</a:t>
            </a:r>
            <a:r>
              <a:rPr lang="en-US" sz="1200" kern="1200" dirty="0" smtClean="0">
                <a:solidFill>
                  <a:schemeClr val="tx1"/>
                </a:solidFill>
                <a:effectLst/>
                <a:latin typeface="+mn-lt"/>
                <a:ea typeface="+mn-ea"/>
                <a:cs typeface="+mn-cs"/>
              </a:rPr>
              <a:t>ntire objects with significant pose variation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understand what every layers learned from images, we need to figure out what kind of inputs activate a feature map. To clearly</a:t>
            </a:r>
            <a:r>
              <a:rPr lang="en-US" sz="1200" kern="1200" baseline="0" dirty="0" smtClean="0">
                <a:solidFill>
                  <a:schemeClr val="tx1"/>
                </a:solidFill>
                <a:effectLst/>
                <a:latin typeface="+mn-lt"/>
                <a:ea typeface="+mn-ea"/>
                <a:cs typeface="+mn-cs"/>
              </a:rPr>
              <a:t> understand what these layers indicate, we visualized the </a:t>
            </a:r>
            <a:r>
              <a:rPr lang="en-US" sz="1200" b="1" kern="1200" baseline="0" dirty="0" smtClean="0">
                <a:solidFill>
                  <a:schemeClr val="tx1"/>
                </a:solidFill>
                <a:effectLst/>
                <a:latin typeface="+mn-lt"/>
                <a:ea typeface="+mn-ea"/>
                <a:cs typeface="+mn-cs"/>
              </a:rPr>
              <a:t>norm1 </a:t>
            </a:r>
            <a:r>
              <a:rPr lang="en-US" sz="1200" b="0" kern="1200" baseline="0" dirty="0" smtClean="0">
                <a:solidFill>
                  <a:schemeClr val="tx1"/>
                </a:solidFill>
                <a:effectLst/>
                <a:latin typeface="+mn-lt"/>
                <a:ea typeface="+mn-ea"/>
                <a:cs typeface="+mn-cs"/>
              </a:rPr>
              <a:t>and </a:t>
            </a:r>
            <a:r>
              <a:rPr lang="en-US" sz="1200" b="1" kern="1200" baseline="0" dirty="0" smtClean="0">
                <a:solidFill>
                  <a:schemeClr val="tx1"/>
                </a:solidFill>
                <a:effectLst/>
                <a:latin typeface="+mn-lt"/>
                <a:ea typeface="+mn-ea"/>
                <a:cs typeface="+mn-cs"/>
              </a:rPr>
              <a:t>conv1</a:t>
            </a:r>
            <a:r>
              <a:rPr lang="zh-CN" altLang="en-US" sz="1200" b="1" kern="1200" baseline="0" dirty="0" smtClean="0">
                <a:solidFill>
                  <a:schemeClr val="tx1"/>
                </a:solidFill>
                <a:effectLst/>
                <a:latin typeface="+mn-lt"/>
                <a:ea typeface="+mn-ea"/>
                <a:cs typeface="+mn-cs"/>
              </a:rPr>
              <a:t> </a:t>
            </a:r>
            <a:r>
              <a:rPr lang="en-US" altLang="zh-CN" sz="1200" b="0" kern="1200" baseline="0" dirty="0" smtClean="0">
                <a:solidFill>
                  <a:schemeClr val="tx1"/>
                </a:solidFill>
                <a:effectLst/>
                <a:latin typeface="+mn-lt"/>
                <a:ea typeface="+mn-ea"/>
                <a:cs typeface="+mn-cs"/>
              </a:rPr>
              <a:t>layers. </a:t>
            </a:r>
            <a:endParaRPr lang="en-US" dirty="0" smtClean="0"/>
          </a:p>
          <a:p>
            <a:endParaRPr lang="en-US" dirty="0"/>
          </a:p>
        </p:txBody>
      </p:sp>
      <p:sp>
        <p:nvSpPr>
          <p:cNvPr id="4" name="Slide Number Placeholder 3"/>
          <p:cNvSpPr>
            <a:spLocks noGrp="1"/>
          </p:cNvSpPr>
          <p:nvPr>
            <p:ph type="sldNum" sz="quarter" idx="10"/>
          </p:nvPr>
        </p:nvSpPr>
        <p:spPr/>
        <p:txBody>
          <a:bodyPr/>
          <a:lstStyle/>
          <a:p>
            <a:fld id="{3743B161-482E-8D4E-B6A0-B11B0DE48EC9}" type="slidenum">
              <a:rPr lang="en-US" smtClean="0"/>
              <a:t>12</a:t>
            </a:fld>
            <a:endParaRPr lang="en-US"/>
          </a:p>
        </p:txBody>
      </p:sp>
    </p:spTree>
    <p:extLst>
      <p:ext uri="{BB962C8B-B14F-4D97-AF65-F5344CB8AC3E}">
        <p14:creationId xmlns:p14="http://schemas.microsoft.com/office/powerpoint/2010/main" val="1071062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With more hidden layers, the learned features become more high level and specific. Compared to human-crafted features such as SIFT or color features,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they are more expressive, class-specific</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deeper the more </a:t>
            </a:r>
            <a:r>
              <a:rPr lang="en-US" sz="1200" kern="1200" dirty="0" smtClean="0">
                <a:solidFill>
                  <a:schemeClr val="tx1"/>
                </a:solidFill>
                <a:effectLst/>
                <a:latin typeface="+mn-lt"/>
                <a:ea typeface="+mn-ea"/>
                <a:cs typeface="+mn-cs"/>
              </a:rPr>
              <a:t>invariant to backgrounds. -&gt; the better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Dimension reduction:</a:t>
            </a:r>
            <a:r>
              <a:rPr lang="en-US" baseline="0" dirty="0" smtClean="0"/>
              <a:t> </a:t>
            </a:r>
            <a:r>
              <a:rPr lang="en-US" dirty="0" smtClean="0"/>
              <a:t>40k -&gt; 5  explains</a:t>
            </a:r>
            <a:r>
              <a:rPr lang="en-US" baseline="0" dirty="0" smtClean="0"/>
              <a:t> </a:t>
            </a:r>
            <a:r>
              <a:rPr lang="en-US" dirty="0" smtClean="0"/>
              <a:t>~50%</a:t>
            </a:r>
            <a:r>
              <a:rPr lang="en-US" baseline="0" dirty="0" smtClean="0"/>
              <a:t> variation </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3743B161-482E-8D4E-B6A0-B11B0DE48EC9}" type="slidenum">
              <a:rPr lang="en-US" smtClean="0"/>
              <a:t>13</a:t>
            </a:fld>
            <a:endParaRPr lang="en-US"/>
          </a:p>
        </p:txBody>
      </p:sp>
    </p:spTree>
    <p:extLst>
      <p:ext uri="{BB962C8B-B14F-4D97-AF65-F5344CB8AC3E}">
        <p14:creationId xmlns:p14="http://schemas.microsoft.com/office/powerpoint/2010/main" val="252584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a:t>
            </a:r>
          </a:p>
          <a:p>
            <a:endParaRPr lang="en-US" baseline="0" dirty="0" smtClean="0"/>
          </a:p>
          <a:p>
            <a:r>
              <a:rPr lang="en-US" baseline="0" dirty="0" smtClean="0"/>
              <a:t>18 different combinations </a:t>
            </a:r>
          </a:p>
          <a:p>
            <a:r>
              <a:rPr lang="en-US" baseline="0" dirty="0" smtClean="0"/>
              <a:t>Not across different classifiers </a:t>
            </a:r>
          </a:p>
          <a:p>
            <a:endParaRPr lang="en-US" baseline="0" dirty="0" smtClean="0"/>
          </a:p>
          <a:p>
            <a:r>
              <a:rPr lang="en-US" baseline="0" dirty="0" smtClean="0"/>
              <a:t>review  </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3743B161-482E-8D4E-B6A0-B11B0DE48EC9}" type="slidenum">
              <a:rPr lang="en-US" smtClean="0"/>
              <a:t>14</a:t>
            </a:fld>
            <a:endParaRPr lang="en-US"/>
          </a:p>
        </p:txBody>
      </p:sp>
    </p:spTree>
    <p:extLst>
      <p:ext uri="{BB962C8B-B14F-4D97-AF65-F5344CB8AC3E}">
        <p14:creationId xmlns:p14="http://schemas.microsoft.com/office/powerpoint/2010/main" val="1191375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a:t>
            </a:r>
          </a:p>
          <a:p>
            <a:endParaRPr lang="en-US" baseline="0" dirty="0" smtClean="0"/>
          </a:p>
          <a:p>
            <a:r>
              <a:rPr lang="en-US" baseline="0" dirty="0" smtClean="0"/>
              <a:t>18 different combinations </a:t>
            </a:r>
          </a:p>
          <a:p>
            <a:r>
              <a:rPr lang="en-US" baseline="0" dirty="0" smtClean="0"/>
              <a:t>Not across different classifiers </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3743B161-482E-8D4E-B6A0-B11B0DE48EC9}" type="slidenum">
              <a:rPr lang="en-US" smtClean="0"/>
              <a:t>15</a:t>
            </a:fld>
            <a:endParaRPr lang="en-US"/>
          </a:p>
        </p:txBody>
      </p:sp>
    </p:spTree>
    <p:extLst>
      <p:ext uri="{BB962C8B-B14F-4D97-AF65-F5344CB8AC3E}">
        <p14:creationId xmlns:p14="http://schemas.microsoft.com/office/powerpoint/2010/main" val="1700518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iTrainer</a:t>
            </a:r>
            <a:r>
              <a:rPr lang="en-US" baseline="0" dirty="0" smtClean="0"/>
              <a:t> 2</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743B161-482E-8D4E-B6A0-B11B0DE48EC9}" type="slidenum">
              <a:rPr lang="en-US" smtClean="0"/>
              <a:t>17</a:t>
            </a:fld>
            <a:endParaRPr lang="en-US"/>
          </a:p>
        </p:txBody>
      </p:sp>
    </p:spTree>
    <p:extLst>
      <p:ext uri="{BB962C8B-B14F-4D97-AF65-F5344CB8AC3E}">
        <p14:creationId xmlns:p14="http://schemas.microsoft.com/office/powerpoint/2010/main" val="1147722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presentation workflow  </a:t>
            </a:r>
            <a:endParaRPr lang="en-US" dirty="0"/>
          </a:p>
        </p:txBody>
      </p:sp>
      <p:sp>
        <p:nvSpPr>
          <p:cNvPr id="4" name="Slide Number Placeholder 3"/>
          <p:cNvSpPr>
            <a:spLocks noGrp="1"/>
          </p:cNvSpPr>
          <p:nvPr>
            <p:ph type="sldNum" sz="quarter" idx="10"/>
          </p:nvPr>
        </p:nvSpPr>
        <p:spPr/>
        <p:txBody>
          <a:bodyPr/>
          <a:lstStyle/>
          <a:p>
            <a:fld id="{3743B161-482E-8D4E-B6A0-B11B0DE48EC9}" type="slidenum">
              <a:rPr lang="en-US" smtClean="0"/>
              <a:t>2</a:t>
            </a:fld>
            <a:endParaRPr lang="en-US"/>
          </a:p>
        </p:txBody>
      </p:sp>
    </p:spTree>
    <p:extLst>
      <p:ext uri="{BB962C8B-B14F-4D97-AF65-F5344CB8AC3E}">
        <p14:creationId xmlns:p14="http://schemas.microsoft.com/office/powerpoint/2010/main" val="1808070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43B161-482E-8D4E-B6A0-B11B0DE48EC9}" type="slidenum">
              <a:rPr lang="en-US" smtClean="0"/>
              <a:t>3</a:t>
            </a:fld>
            <a:endParaRPr lang="en-US"/>
          </a:p>
        </p:txBody>
      </p:sp>
    </p:spTree>
    <p:extLst>
      <p:ext uri="{BB962C8B-B14F-4D97-AF65-F5344CB8AC3E}">
        <p14:creationId xmlns:p14="http://schemas.microsoft.com/office/powerpoint/2010/main" val="1742979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latin typeface="Helvetica Neue UltraLight" charset="0"/>
                <a:ea typeface="Helvetica Neue UltraLight" charset="0"/>
                <a:cs typeface="Helvetica Neue UltraLight" charset="0"/>
              </a:rPr>
              <a:t>The first method is a traditional pattern recognition model, by which we learned the classification model from some human-crafted features,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chemeClr val="bg1"/>
              </a:solidFill>
              <a:latin typeface="Helvetica Neue UltraLight" charset="0"/>
              <a:ea typeface="Helvetica Neue UltraLight" charset="0"/>
              <a:cs typeface="Helvetica Neue UltraLight" charset="0"/>
            </a:endParaRPr>
          </a:p>
          <a:p>
            <a:endParaRPr lang="en-US" dirty="0" smtClean="0">
              <a:solidFill>
                <a:schemeClr val="bg1"/>
              </a:solidFill>
              <a:latin typeface="Helvetica Neue UltraLight" charset="0"/>
              <a:ea typeface="Helvetica Neue UltraLight" charset="0"/>
              <a:cs typeface="Helvetica Neue UltraLight" charset="0"/>
            </a:endParaRPr>
          </a:p>
          <a:p>
            <a:r>
              <a:rPr lang="en-US" dirty="0" smtClean="0">
                <a:solidFill>
                  <a:schemeClr val="bg1"/>
                </a:solidFill>
                <a:latin typeface="Helvetica Neue UltraLight" charset="0"/>
                <a:ea typeface="Helvetica Neue UltraLight" charset="0"/>
                <a:cs typeface="Helvetica Neue UltraLight" charset="0"/>
              </a:rPr>
              <a:t>Deeper</a:t>
            </a:r>
            <a:r>
              <a:rPr lang="en-US" baseline="0" dirty="0" smtClean="0">
                <a:solidFill>
                  <a:schemeClr val="bg1"/>
                </a:solidFill>
                <a:latin typeface="Helvetica Neue UltraLight" charset="0"/>
                <a:ea typeface="Helvetica Neue UltraLight" charset="0"/>
                <a:cs typeface="Helvetica Neue UltraLight" charset="0"/>
              </a:rPr>
              <a:t> perspective to understand the hidden patterns within images </a:t>
            </a:r>
            <a:endParaRPr lang="en-US" dirty="0"/>
          </a:p>
        </p:txBody>
      </p:sp>
      <p:sp>
        <p:nvSpPr>
          <p:cNvPr id="4" name="Slide Number Placeholder 3"/>
          <p:cNvSpPr>
            <a:spLocks noGrp="1"/>
          </p:cNvSpPr>
          <p:nvPr>
            <p:ph type="sldNum" sz="quarter" idx="10"/>
          </p:nvPr>
        </p:nvSpPr>
        <p:spPr/>
        <p:txBody>
          <a:bodyPr/>
          <a:lstStyle/>
          <a:p>
            <a:fld id="{3743B161-482E-8D4E-B6A0-B11B0DE48EC9}" type="slidenum">
              <a:rPr lang="en-US" smtClean="0"/>
              <a:t>5</a:t>
            </a:fld>
            <a:endParaRPr lang="en-US"/>
          </a:p>
        </p:txBody>
      </p:sp>
    </p:spTree>
    <p:extLst>
      <p:ext uri="{BB962C8B-B14F-4D97-AF65-F5344CB8AC3E}">
        <p14:creationId xmlns:p14="http://schemas.microsoft.com/office/powerpoint/2010/main" val="1190959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3743B161-482E-8D4E-B6A0-B11B0DE48EC9}" type="slidenum">
              <a:rPr lang="en-US" smtClean="0"/>
              <a:t>6</a:t>
            </a:fld>
            <a:endParaRPr lang="en-US"/>
          </a:p>
        </p:txBody>
      </p:sp>
    </p:spTree>
    <p:extLst>
      <p:ext uri="{BB962C8B-B14F-4D97-AF65-F5344CB8AC3E}">
        <p14:creationId xmlns:p14="http://schemas.microsoft.com/office/powerpoint/2010/main" val="76424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43B161-482E-8D4E-B6A0-B11B0DE48EC9}" type="slidenum">
              <a:rPr lang="en-US" smtClean="0"/>
              <a:t>7</a:t>
            </a:fld>
            <a:endParaRPr lang="en-US"/>
          </a:p>
        </p:txBody>
      </p:sp>
    </p:spTree>
    <p:extLst>
      <p:ext uri="{BB962C8B-B14F-4D97-AF65-F5344CB8AC3E}">
        <p14:creationId xmlns:p14="http://schemas.microsoft.com/office/powerpoint/2010/main" val="1108728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3743B161-482E-8D4E-B6A0-B11B0DE48EC9}" type="slidenum">
              <a:rPr lang="en-US" smtClean="0"/>
              <a:t>8</a:t>
            </a:fld>
            <a:endParaRPr lang="en-US"/>
          </a:p>
        </p:txBody>
      </p:sp>
    </p:spTree>
    <p:extLst>
      <p:ext uri="{BB962C8B-B14F-4D97-AF65-F5344CB8AC3E}">
        <p14:creationId xmlns:p14="http://schemas.microsoft.com/office/powerpoint/2010/main" val="2054366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43B161-482E-8D4E-B6A0-B11B0DE48EC9}" type="slidenum">
              <a:rPr lang="en-US" smtClean="0"/>
              <a:t>9</a:t>
            </a:fld>
            <a:endParaRPr lang="en-US"/>
          </a:p>
        </p:txBody>
      </p:sp>
    </p:spTree>
    <p:extLst>
      <p:ext uri="{BB962C8B-B14F-4D97-AF65-F5344CB8AC3E}">
        <p14:creationId xmlns:p14="http://schemas.microsoft.com/office/powerpoint/2010/main" val="1051519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Texture pixel </a:t>
            </a:r>
            <a:r>
              <a:rPr lang="en-US" dirty="0" err="1" smtClean="0"/>
              <a:t>intenseities</a:t>
            </a:r>
            <a:r>
              <a:rPr lang="en-US" dirty="0" smtClean="0"/>
              <a:t> </a:t>
            </a:r>
            <a:endParaRPr lang="en-US" dirty="0"/>
          </a:p>
        </p:txBody>
      </p:sp>
      <p:sp>
        <p:nvSpPr>
          <p:cNvPr id="4" name="Slide Number Placeholder 3"/>
          <p:cNvSpPr>
            <a:spLocks noGrp="1"/>
          </p:cNvSpPr>
          <p:nvPr>
            <p:ph type="sldNum" sz="quarter" idx="10"/>
          </p:nvPr>
        </p:nvSpPr>
        <p:spPr/>
        <p:txBody>
          <a:bodyPr/>
          <a:lstStyle/>
          <a:p>
            <a:fld id="{3743B161-482E-8D4E-B6A0-B11B0DE48EC9}" type="slidenum">
              <a:rPr lang="en-US" smtClean="0"/>
              <a:t>10</a:t>
            </a:fld>
            <a:endParaRPr lang="en-US"/>
          </a:p>
        </p:txBody>
      </p:sp>
    </p:spTree>
    <p:extLst>
      <p:ext uri="{BB962C8B-B14F-4D97-AF65-F5344CB8AC3E}">
        <p14:creationId xmlns:p14="http://schemas.microsoft.com/office/powerpoint/2010/main" val="600141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9E7688-697A-6143-8B1C-44F1627D9B85}" type="datetimeFigureOut">
              <a:rPr lang="en-US" smtClean="0"/>
              <a:t>10/31/16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4367B3-B4BE-7B40-BC23-2A7815A52667}" type="slidenum">
              <a:rPr lang="en-US" smtClean="0"/>
              <a:t>‹#›</a:t>
            </a:fld>
            <a:endParaRPr lang="en-US"/>
          </a:p>
        </p:txBody>
      </p:sp>
    </p:spTree>
    <p:extLst>
      <p:ext uri="{BB962C8B-B14F-4D97-AF65-F5344CB8AC3E}">
        <p14:creationId xmlns:p14="http://schemas.microsoft.com/office/powerpoint/2010/main" val="1897267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9E7688-697A-6143-8B1C-44F1627D9B85}" type="datetimeFigureOut">
              <a:rPr lang="en-US" smtClean="0"/>
              <a:t>10/31/16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4367B3-B4BE-7B40-BC23-2A7815A52667}" type="slidenum">
              <a:rPr lang="en-US" smtClean="0"/>
              <a:t>‹#›</a:t>
            </a:fld>
            <a:endParaRPr lang="en-US"/>
          </a:p>
        </p:txBody>
      </p:sp>
    </p:spTree>
    <p:extLst>
      <p:ext uri="{BB962C8B-B14F-4D97-AF65-F5344CB8AC3E}">
        <p14:creationId xmlns:p14="http://schemas.microsoft.com/office/powerpoint/2010/main" val="136765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9E7688-697A-6143-8B1C-44F1627D9B85}" type="datetimeFigureOut">
              <a:rPr lang="en-US" smtClean="0"/>
              <a:t>10/31/16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4367B3-B4BE-7B40-BC23-2A7815A52667}" type="slidenum">
              <a:rPr lang="en-US" smtClean="0"/>
              <a:t>‹#›</a:t>
            </a:fld>
            <a:endParaRPr lang="en-US"/>
          </a:p>
        </p:txBody>
      </p:sp>
    </p:spTree>
    <p:extLst>
      <p:ext uri="{BB962C8B-B14F-4D97-AF65-F5344CB8AC3E}">
        <p14:creationId xmlns:p14="http://schemas.microsoft.com/office/powerpoint/2010/main" val="1735524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9E7688-697A-6143-8B1C-44F1627D9B85}" type="datetimeFigureOut">
              <a:rPr lang="en-US" smtClean="0"/>
              <a:t>10/31/16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4367B3-B4BE-7B40-BC23-2A7815A52667}" type="slidenum">
              <a:rPr lang="en-US" smtClean="0"/>
              <a:t>‹#›</a:t>
            </a:fld>
            <a:endParaRPr lang="en-US"/>
          </a:p>
        </p:txBody>
      </p:sp>
    </p:spTree>
    <p:extLst>
      <p:ext uri="{BB962C8B-B14F-4D97-AF65-F5344CB8AC3E}">
        <p14:creationId xmlns:p14="http://schemas.microsoft.com/office/powerpoint/2010/main" val="712045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9E7688-697A-6143-8B1C-44F1627D9B85}" type="datetimeFigureOut">
              <a:rPr lang="en-US" smtClean="0"/>
              <a:t>10/31/16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4367B3-B4BE-7B40-BC23-2A7815A52667}" type="slidenum">
              <a:rPr lang="en-US" smtClean="0"/>
              <a:t>‹#›</a:t>
            </a:fld>
            <a:endParaRPr lang="en-US"/>
          </a:p>
        </p:txBody>
      </p:sp>
    </p:spTree>
    <p:extLst>
      <p:ext uri="{BB962C8B-B14F-4D97-AF65-F5344CB8AC3E}">
        <p14:creationId xmlns:p14="http://schemas.microsoft.com/office/powerpoint/2010/main" val="1569215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9E7688-697A-6143-8B1C-44F1627D9B85}" type="datetimeFigureOut">
              <a:rPr lang="en-US" smtClean="0"/>
              <a:t>10/31/16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4367B3-B4BE-7B40-BC23-2A7815A52667}" type="slidenum">
              <a:rPr lang="en-US" smtClean="0"/>
              <a:t>‹#›</a:t>
            </a:fld>
            <a:endParaRPr lang="en-US"/>
          </a:p>
        </p:txBody>
      </p:sp>
    </p:spTree>
    <p:extLst>
      <p:ext uri="{BB962C8B-B14F-4D97-AF65-F5344CB8AC3E}">
        <p14:creationId xmlns:p14="http://schemas.microsoft.com/office/powerpoint/2010/main" val="559197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9E7688-697A-6143-8B1C-44F1627D9B85}" type="datetimeFigureOut">
              <a:rPr lang="en-US" smtClean="0"/>
              <a:t>10/31/16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4367B3-B4BE-7B40-BC23-2A7815A52667}" type="slidenum">
              <a:rPr lang="en-US" smtClean="0"/>
              <a:t>‹#›</a:t>
            </a:fld>
            <a:endParaRPr lang="en-US"/>
          </a:p>
        </p:txBody>
      </p:sp>
    </p:spTree>
    <p:extLst>
      <p:ext uri="{BB962C8B-B14F-4D97-AF65-F5344CB8AC3E}">
        <p14:creationId xmlns:p14="http://schemas.microsoft.com/office/powerpoint/2010/main" val="1047170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9E7688-697A-6143-8B1C-44F1627D9B85}" type="datetimeFigureOut">
              <a:rPr lang="en-US" smtClean="0"/>
              <a:t>10/31/16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4367B3-B4BE-7B40-BC23-2A7815A52667}" type="slidenum">
              <a:rPr lang="en-US" smtClean="0"/>
              <a:t>‹#›</a:t>
            </a:fld>
            <a:endParaRPr lang="en-US"/>
          </a:p>
        </p:txBody>
      </p:sp>
    </p:spTree>
    <p:extLst>
      <p:ext uri="{BB962C8B-B14F-4D97-AF65-F5344CB8AC3E}">
        <p14:creationId xmlns:p14="http://schemas.microsoft.com/office/powerpoint/2010/main" val="1160593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9E7688-697A-6143-8B1C-44F1627D9B85}" type="datetimeFigureOut">
              <a:rPr lang="en-US" smtClean="0"/>
              <a:t>10/31/16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4367B3-B4BE-7B40-BC23-2A7815A52667}" type="slidenum">
              <a:rPr lang="en-US" smtClean="0"/>
              <a:t>‹#›</a:t>
            </a:fld>
            <a:endParaRPr lang="en-US"/>
          </a:p>
        </p:txBody>
      </p:sp>
    </p:spTree>
    <p:extLst>
      <p:ext uri="{BB962C8B-B14F-4D97-AF65-F5344CB8AC3E}">
        <p14:creationId xmlns:p14="http://schemas.microsoft.com/office/powerpoint/2010/main" val="503324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9E7688-697A-6143-8B1C-44F1627D9B85}" type="datetimeFigureOut">
              <a:rPr lang="en-US" smtClean="0"/>
              <a:t>10/31/16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4367B3-B4BE-7B40-BC23-2A7815A52667}" type="slidenum">
              <a:rPr lang="en-US" smtClean="0"/>
              <a:t>‹#›</a:t>
            </a:fld>
            <a:endParaRPr lang="en-US"/>
          </a:p>
        </p:txBody>
      </p:sp>
    </p:spTree>
    <p:extLst>
      <p:ext uri="{BB962C8B-B14F-4D97-AF65-F5344CB8AC3E}">
        <p14:creationId xmlns:p14="http://schemas.microsoft.com/office/powerpoint/2010/main" val="44471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9E7688-697A-6143-8B1C-44F1627D9B85}" type="datetimeFigureOut">
              <a:rPr lang="en-US" smtClean="0"/>
              <a:t>10/31/16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4367B3-B4BE-7B40-BC23-2A7815A52667}" type="slidenum">
              <a:rPr lang="en-US" smtClean="0"/>
              <a:t>‹#›</a:t>
            </a:fld>
            <a:endParaRPr lang="en-US"/>
          </a:p>
        </p:txBody>
      </p:sp>
    </p:spTree>
    <p:extLst>
      <p:ext uri="{BB962C8B-B14F-4D97-AF65-F5344CB8AC3E}">
        <p14:creationId xmlns:p14="http://schemas.microsoft.com/office/powerpoint/2010/main" val="114697333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9E7688-697A-6143-8B1C-44F1627D9B85}" type="datetimeFigureOut">
              <a:rPr lang="en-US" smtClean="0"/>
              <a:t>10/31/16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4367B3-B4BE-7B40-BC23-2A7815A52667}" type="slidenum">
              <a:rPr lang="en-US" smtClean="0"/>
              <a:t>‹#›</a:t>
            </a:fld>
            <a:endParaRPr lang="en-US"/>
          </a:p>
        </p:txBody>
      </p:sp>
    </p:spTree>
    <p:extLst>
      <p:ext uri="{BB962C8B-B14F-4D97-AF65-F5344CB8AC3E}">
        <p14:creationId xmlns:p14="http://schemas.microsoft.com/office/powerpoint/2010/main" val="1505791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gif"/></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g"/><Relationship Id="rId7" Type="http://schemas.openxmlformats.org/officeDocument/2006/relationships/image" Target="../media/image7.jpg"/><Relationship Id="rId8" Type="http://schemas.openxmlformats.org/officeDocument/2006/relationships/image" Target="../media/image8.jpg"/><Relationship Id="rId9" Type="http://schemas.openxmlformats.org/officeDocument/2006/relationships/image" Target="../media/image9.jpg"/><Relationship Id="rId10" Type="http://schemas.openxmlformats.org/officeDocument/2006/relationships/image" Target="../media/image10.jpg"/><Relationship Id="rId11"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977461" y="2229075"/>
            <a:ext cx="9448800" cy="1825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smtClean="0">
                <a:solidFill>
                  <a:schemeClr val="bg1"/>
                </a:solidFill>
                <a:latin typeface="Helvetica Neue Thin" charset="0"/>
                <a:ea typeface="Helvetica Neue Thin" charset="0"/>
                <a:cs typeface="Helvetica Neue Thin" charset="0"/>
              </a:rPr>
              <a:t>IMAGE CLASSIFICATION</a:t>
            </a:r>
          </a:p>
          <a:p>
            <a:r>
              <a:rPr lang="en-US" sz="3200" dirty="0" err="1" smtClean="0">
                <a:solidFill>
                  <a:schemeClr val="bg1"/>
                </a:solidFill>
                <a:latin typeface="Helvetica Neue Thin" charset="0"/>
                <a:ea typeface="Helvetica Neue Thin" charset="0"/>
                <a:cs typeface="Helvetica Neue Thin" charset="0"/>
              </a:rPr>
              <a:t>iTrainer</a:t>
            </a:r>
            <a:r>
              <a:rPr lang="en-US" sz="3200" dirty="0" smtClean="0">
                <a:solidFill>
                  <a:schemeClr val="bg1"/>
                </a:solidFill>
                <a:latin typeface="Helvetica Neue Thin" charset="0"/>
                <a:ea typeface="Helvetica Neue Thin" charset="0"/>
                <a:cs typeface="Helvetica Neue Thin" charset="0"/>
              </a:rPr>
              <a:t> </a:t>
            </a:r>
            <a:r>
              <a:rPr lang="en-US" sz="3200" dirty="0" smtClean="0">
                <a:solidFill>
                  <a:schemeClr val="bg1"/>
                </a:solidFill>
                <a:latin typeface="Helvetica Neue Thin" charset="0"/>
                <a:ea typeface="Helvetica Neue Thin" charset="0"/>
                <a:cs typeface="Helvetica Neue Thin" charset="0"/>
              </a:rPr>
              <a:t>1.0</a:t>
            </a:r>
            <a:endParaRPr lang="en-US" sz="3200" dirty="0">
              <a:solidFill>
                <a:schemeClr val="bg1"/>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5006444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20608" y="536776"/>
            <a:ext cx="6513575" cy="4760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err="1" smtClean="0">
                <a:solidFill>
                  <a:schemeClr val="bg1"/>
                </a:solidFill>
                <a:latin typeface="Helvetica Neue Thin" charset="0"/>
                <a:ea typeface="Helvetica Neue Thin" charset="0"/>
                <a:cs typeface="Helvetica Neue Thin" charset="0"/>
              </a:rPr>
              <a:t>i</a:t>
            </a:r>
            <a:r>
              <a:rPr lang="en-US" sz="3200" dirty="0" err="1" smtClean="0">
                <a:solidFill>
                  <a:schemeClr val="bg1"/>
                </a:solidFill>
                <a:latin typeface="Helvetica Neue Thin" charset="0"/>
                <a:ea typeface="Helvetica Neue Thin" charset="0"/>
                <a:cs typeface="Helvetica Neue Thin" charset="0"/>
              </a:rPr>
              <a:t>Extractor</a:t>
            </a:r>
            <a:r>
              <a:rPr lang="en-US" sz="3200" dirty="0" smtClean="0">
                <a:solidFill>
                  <a:schemeClr val="bg1"/>
                </a:solidFill>
                <a:latin typeface="Helvetica Neue Thin" charset="0"/>
                <a:ea typeface="Helvetica Neue Thin" charset="0"/>
                <a:cs typeface="Helvetica Neue Thin" charset="0"/>
              </a:rPr>
              <a:t> MSER + </a:t>
            </a:r>
            <a:r>
              <a:rPr lang="en-US" sz="3200" dirty="0" err="1" smtClean="0">
                <a:solidFill>
                  <a:schemeClr val="bg1"/>
                </a:solidFill>
                <a:latin typeface="Helvetica Neue Thin" charset="0"/>
                <a:ea typeface="Helvetica Neue Thin" charset="0"/>
                <a:cs typeface="Helvetica Neue Thin" charset="0"/>
              </a:rPr>
              <a:t>iClassifier</a:t>
            </a:r>
            <a:r>
              <a:rPr lang="en-US" sz="3200" dirty="0" smtClean="0">
                <a:solidFill>
                  <a:schemeClr val="bg1"/>
                </a:solidFill>
                <a:latin typeface="Helvetica Neue Thin" charset="0"/>
                <a:ea typeface="Helvetica Neue Thin" charset="0"/>
                <a:cs typeface="Helvetica Neue Thin" charset="0"/>
              </a:rPr>
              <a:t> SVM</a:t>
            </a:r>
            <a:endParaRPr lang="en-US" sz="3200" dirty="0" smtClean="0">
              <a:solidFill>
                <a:schemeClr val="bg1"/>
              </a:solidFill>
              <a:latin typeface="Helvetica Neue Thin" charset="0"/>
              <a:ea typeface="Helvetica Neue Thin" charset="0"/>
              <a:cs typeface="Helvetica Neue Thin" charset="0"/>
            </a:endParaRPr>
          </a:p>
        </p:txBody>
      </p:sp>
      <p:sp>
        <p:nvSpPr>
          <p:cNvPr id="5" name="Cube 4"/>
          <p:cNvSpPr/>
          <p:nvPr/>
        </p:nvSpPr>
        <p:spPr>
          <a:xfrm>
            <a:off x="793107" y="584162"/>
            <a:ext cx="407914" cy="337327"/>
          </a:xfrm>
          <a:prstGeom prst="cube">
            <a:avLst/>
          </a:prstGeom>
          <a:solidFill>
            <a:schemeClr val="bg2">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7242"/>
          <a:stretch/>
        </p:blipFill>
        <p:spPr>
          <a:xfrm>
            <a:off x="707153" y="1277846"/>
            <a:ext cx="2286341" cy="5173362"/>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1303" r="757"/>
          <a:stretch/>
        </p:blipFill>
        <p:spPr>
          <a:xfrm rot="5400000">
            <a:off x="1721714" y="2687803"/>
            <a:ext cx="5173362" cy="2353448"/>
          </a:xfrm>
          <a:prstGeom prst="rect">
            <a:avLst/>
          </a:prstGeom>
        </p:spPr>
      </p:pic>
      <p:sp>
        <p:nvSpPr>
          <p:cNvPr id="12" name="TextBox 11"/>
          <p:cNvSpPr txBox="1"/>
          <p:nvPr/>
        </p:nvSpPr>
        <p:spPr>
          <a:xfrm>
            <a:off x="6431915" y="1930779"/>
            <a:ext cx="4934607" cy="3693319"/>
          </a:xfrm>
          <a:prstGeom prst="rect">
            <a:avLst/>
          </a:prstGeom>
          <a:noFill/>
        </p:spPr>
        <p:txBody>
          <a:bodyPr wrap="square" rtlCol="0">
            <a:spAutoFit/>
          </a:bodyPr>
          <a:lstStyle/>
          <a:p>
            <a:r>
              <a:rPr lang="en-US" dirty="0">
                <a:solidFill>
                  <a:schemeClr val="bg1"/>
                </a:solidFill>
                <a:latin typeface="Helvetica Neue Thin" charset="0"/>
                <a:ea typeface="Helvetica Neue Thin" charset="0"/>
                <a:cs typeface="Helvetica Neue Thin" charset="0"/>
              </a:rPr>
              <a:t>The algorithm identifies contiguous sets of pixels whose outer boundary pixel intensities are higher (by a given threshold) than the inner boundary pixel intensities. Such regions are said to be maximally stable if they do not change much over a varying </a:t>
            </a:r>
            <a:r>
              <a:rPr lang="en-US" dirty="0" err="1" smtClean="0">
                <a:solidFill>
                  <a:schemeClr val="bg1"/>
                </a:solidFill>
                <a:latin typeface="Helvetica Neue Thin" charset="0"/>
                <a:ea typeface="Helvetica Neue Thin" charset="0"/>
                <a:cs typeface="Helvetica Neue Thin" charset="0"/>
              </a:rPr>
              <a:t>amo</a:t>
            </a:r>
            <a:endParaRPr lang="en-US" dirty="0" smtClean="0">
              <a:solidFill>
                <a:schemeClr val="bg1"/>
              </a:solidFill>
              <a:latin typeface="Helvetica Neue Thin" charset="0"/>
              <a:ea typeface="Helvetica Neue Thin" charset="0"/>
              <a:cs typeface="Helvetica Neue Thin" charset="0"/>
            </a:endParaRPr>
          </a:p>
          <a:p>
            <a:endParaRPr lang="en-US" dirty="0">
              <a:solidFill>
                <a:schemeClr val="bg1"/>
              </a:solidFill>
              <a:latin typeface="Helvetica Neue Thin" charset="0"/>
              <a:ea typeface="Helvetica Neue Thin" charset="0"/>
              <a:cs typeface="Helvetica Neue Thin" charset="0"/>
            </a:endParaRPr>
          </a:p>
          <a:p>
            <a:r>
              <a:rPr lang="en-US" dirty="0" smtClean="0">
                <a:solidFill>
                  <a:schemeClr val="bg1"/>
                </a:solidFill>
                <a:latin typeface="Helvetica Neue Thin" charset="0"/>
                <a:ea typeface="Helvetica Neue Thin" charset="0"/>
                <a:cs typeface="Helvetica Neue Thin" charset="0"/>
              </a:rPr>
              <a:t>Stability</a:t>
            </a:r>
            <a:r>
              <a:rPr lang="en-US" dirty="0">
                <a:solidFill>
                  <a:schemeClr val="bg1"/>
                </a:solidFill>
                <a:latin typeface="Helvetica Neue Thin" charset="0"/>
                <a:ea typeface="Helvetica Neue Thin" charset="0"/>
                <a:cs typeface="Helvetica Neue Thin" charset="0"/>
              </a:rPr>
              <a:t>: Regions whose support is nearly the same over a range of thresholds is selected.</a:t>
            </a:r>
          </a:p>
          <a:p>
            <a:r>
              <a:rPr lang="en-US" dirty="0" err="1" smtClean="0">
                <a:solidFill>
                  <a:schemeClr val="bg1"/>
                </a:solidFill>
                <a:latin typeface="Helvetica Neue Thin" charset="0"/>
                <a:ea typeface="Helvetica Neue Thin" charset="0"/>
                <a:cs typeface="Helvetica Neue Thin" charset="0"/>
              </a:rPr>
              <a:t>unt</a:t>
            </a:r>
            <a:r>
              <a:rPr lang="en-US" dirty="0" smtClean="0">
                <a:solidFill>
                  <a:schemeClr val="bg1"/>
                </a:solidFill>
                <a:latin typeface="Helvetica Neue Thin" charset="0"/>
                <a:ea typeface="Helvetica Neue Thin" charset="0"/>
                <a:cs typeface="Helvetica Neue Thin" charset="0"/>
              </a:rPr>
              <a:t> </a:t>
            </a:r>
            <a:r>
              <a:rPr lang="en-US" dirty="0">
                <a:solidFill>
                  <a:schemeClr val="bg1"/>
                </a:solidFill>
                <a:latin typeface="Helvetica Neue Thin" charset="0"/>
                <a:ea typeface="Helvetica Neue Thin" charset="0"/>
                <a:cs typeface="Helvetica Neue Thin" charset="0"/>
              </a:rPr>
              <a:t>of intensities.</a:t>
            </a:r>
            <a:endParaRPr lang="en-US" dirty="0">
              <a:solidFill>
                <a:schemeClr val="bg1"/>
              </a:solidFill>
              <a:latin typeface="Helvetica Neue Thin" charset="0"/>
              <a:ea typeface="Helvetica Neue Thin" charset="0"/>
              <a:cs typeface="Helvetica Neue Thin" charset="0"/>
            </a:endParaRPr>
          </a:p>
          <a:p>
            <a:endParaRPr lang="en-US" dirty="0">
              <a:solidFill>
                <a:schemeClr val="bg1"/>
              </a:solidFill>
              <a:latin typeface="Helvetica Neue Thin" charset="0"/>
              <a:ea typeface="Helvetica Neue Thin" charset="0"/>
              <a:cs typeface="Helvetica Neue Thin" charset="0"/>
            </a:endParaRPr>
          </a:p>
          <a:p>
            <a:endParaRPr lang="en-US" dirty="0">
              <a:solidFill>
                <a:schemeClr val="bg1"/>
              </a:solidFill>
              <a:latin typeface="Helvetica Neue Thin" charset="0"/>
              <a:ea typeface="Helvetica Neue Thin" charset="0"/>
              <a:cs typeface="Helvetica Neue Thin" charset="0"/>
            </a:endParaRPr>
          </a:p>
          <a:p>
            <a:r>
              <a:rPr lang="en-US" dirty="0" smtClean="0">
                <a:solidFill>
                  <a:schemeClr val="bg1"/>
                </a:solidFill>
                <a:latin typeface="Helvetica Neue Thin" charset="0"/>
                <a:ea typeface="Helvetica Neue Thin" charset="0"/>
                <a:cs typeface="Helvetica Neue Thin" charset="0"/>
              </a:rPr>
              <a:t> </a:t>
            </a:r>
            <a:endParaRPr lang="en-US" dirty="0">
              <a:solidFill>
                <a:schemeClr val="bg1"/>
              </a:solidFill>
              <a:latin typeface="Helvetica Neue Thin" charset="0"/>
              <a:ea typeface="Helvetica Neue Thin" charset="0"/>
              <a:cs typeface="Helvetica Neue Thin" charset="0"/>
            </a:endParaRPr>
          </a:p>
        </p:txBody>
      </p:sp>
      <p:grpSp>
        <p:nvGrpSpPr>
          <p:cNvPr id="13" name="Group 12"/>
          <p:cNvGrpSpPr/>
          <p:nvPr/>
        </p:nvGrpSpPr>
        <p:grpSpPr>
          <a:xfrm>
            <a:off x="6646871" y="5270155"/>
            <a:ext cx="4930332" cy="707886"/>
            <a:chOff x="3403645" y="3114206"/>
            <a:chExt cx="4930332" cy="707886"/>
          </a:xfrm>
        </p:grpSpPr>
        <p:sp>
          <p:nvSpPr>
            <p:cNvPr id="14" name="TextBox 13"/>
            <p:cNvSpPr txBox="1"/>
            <p:nvPr/>
          </p:nvSpPr>
          <p:spPr>
            <a:xfrm>
              <a:off x="3403645" y="3212257"/>
              <a:ext cx="2504707" cy="461665"/>
            </a:xfrm>
            <a:prstGeom prst="rect">
              <a:avLst/>
            </a:prstGeom>
            <a:noFill/>
          </p:spPr>
          <p:txBody>
            <a:bodyPr wrap="square" rtlCol="0">
              <a:spAutoFit/>
            </a:bodyPr>
            <a:lstStyle/>
            <a:p>
              <a:r>
                <a:rPr lang="en-US" sz="2400" b="1" dirty="0" smtClean="0">
                  <a:solidFill>
                    <a:schemeClr val="bg1"/>
                  </a:solidFill>
                  <a:latin typeface="Helvetica Neue Thin" charset="0"/>
                  <a:ea typeface="Helvetica Neue Thin" charset="0"/>
                  <a:cs typeface="Helvetica Neue Thin" charset="0"/>
                </a:rPr>
                <a:t>MSER</a:t>
              </a:r>
              <a:endParaRPr lang="en-US" altLang="zh-CN" sz="2400" dirty="0" smtClean="0">
                <a:solidFill>
                  <a:schemeClr val="bg1"/>
                </a:solidFill>
                <a:latin typeface="Helvetica Neue Thin" charset="0"/>
                <a:ea typeface="Helvetica Neue Thin" charset="0"/>
                <a:cs typeface="Helvetica Neue Thin" charset="0"/>
              </a:endParaRPr>
            </a:p>
          </p:txBody>
        </p:sp>
        <p:sp>
          <p:nvSpPr>
            <p:cNvPr id="15" name="TextBox 14"/>
            <p:cNvSpPr txBox="1"/>
            <p:nvPr/>
          </p:nvSpPr>
          <p:spPr>
            <a:xfrm>
              <a:off x="4561721" y="3114206"/>
              <a:ext cx="2456817" cy="707886"/>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SVM</a:t>
              </a:r>
              <a:r>
                <a:rPr lang="zh-CN" altLang="en-US" sz="2400" dirty="0" smtClean="0">
                  <a:solidFill>
                    <a:schemeClr val="bg1"/>
                  </a:solidFill>
                  <a:latin typeface="Helvetica Neue Thin" charset="0"/>
                  <a:ea typeface="Helvetica Neue Thin" charset="0"/>
                  <a:cs typeface="Helvetica Neue Thin" charset="0"/>
                </a:rPr>
                <a:t> </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(Support Vector Machine) </a:t>
              </a:r>
              <a:endParaRPr lang="en-US" sz="1600" dirty="0">
                <a:solidFill>
                  <a:schemeClr val="bg1"/>
                </a:solidFill>
                <a:latin typeface="Helvetica Neue Thin" charset="0"/>
                <a:ea typeface="Helvetica Neue Thin" charset="0"/>
                <a:cs typeface="Helvetica Neue Thin" charset="0"/>
              </a:endParaRPr>
            </a:p>
          </p:txBody>
        </p:sp>
        <p:sp>
          <p:nvSpPr>
            <p:cNvPr id="16" name="TextBox 15"/>
            <p:cNvSpPr txBox="1"/>
            <p:nvPr/>
          </p:nvSpPr>
          <p:spPr>
            <a:xfrm>
              <a:off x="7066428" y="3183455"/>
              <a:ext cx="1267549" cy="461665"/>
            </a:xfrm>
            <a:prstGeom prst="rect">
              <a:avLst/>
            </a:prstGeom>
            <a:noFill/>
          </p:spPr>
          <p:txBody>
            <a:bodyPr wrap="square" rtlCol="0">
              <a:spAutoFit/>
            </a:bodyPr>
            <a:lstStyle/>
            <a:p>
              <a:r>
                <a:rPr lang="en-US" sz="2400" dirty="0" smtClean="0">
                  <a:solidFill>
                    <a:schemeClr val="bg1"/>
                  </a:solidFill>
                  <a:latin typeface="Helvetica Neue Thin" charset="0"/>
                  <a:ea typeface="Helvetica Neue Thin" charset="0"/>
                  <a:cs typeface="Helvetica Neue Thin" charset="0"/>
                </a:rPr>
                <a:t>75.17%</a:t>
              </a:r>
              <a:endParaRPr lang="en-US" altLang="zh-CN" sz="2400" dirty="0" smtClean="0">
                <a:solidFill>
                  <a:schemeClr val="bg1"/>
                </a:solidFill>
                <a:latin typeface="Helvetica Neue Thin" charset="0"/>
                <a:ea typeface="Helvetica Neue Thin" charset="0"/>
                <a:cs typeface="Helvetica Neue Thin" charset="0"/>
              </a:endParaRPr>
            </a:p>
          </p:txBody>
        </p:sp>
      </p:grpSp>
    </p:spTree>
    <p:extLst>
      <p:ext uri="{BB962C8B-B14F-4D97-AF65-F5344CB8AC3E}">
        <p14:creationId xmlns:p14="http://schemas.microsoft.com/office/powerpoint/2010/main" val="28247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39926" y="523313"/>
            <a:ext cx="6271835" cy="4760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err="1" smtClean="0">
                <a:solidFill>
                  <a:schemeClr val="bg1"/>
                </a:solidFill>
                <a:latin typeface="Helvetica Neue Thin" charset="0"/>
                <a:ea typeface="Helvetica Neue Thin" charset="0"/>
                <a:cs typeface="Helvetica Neue Thin" charset="0"/>
              </a:rPr>
              <a:t>iExtractor</a:t>
            </a:r>
            <a:r>
              <a:rPr lang="en-US" sz="3200" dirty="0" smtClean="0">
                <a:solidFill>
                  <a:schemeClr val="bg1"/>
                </a:solidFill>
                <a:latin typeface="Helvetica Neue Thin" charset="0"/>
                <a:ea typeface="Helvetica Neue Thin" charset="0"/>
                <a:cs typeface="Helvetica Neue Thin" charset="0"/>
              </a:rPr>
              <a:t> CNN Intro</a:t>
            </a:r>
            <a:endParaRPr lang="en-US" sz="3200" dirty="0" smtClean="0">
              <a:solidFill>
                <a:schemeClr val="bg1"/>
              </a:solidFill>
              <a:latin typeface="Helvetica Neue Thin" charset="0"/>
              <a:ea typeface="Helvetica Neue Thin" charset="0"/>
              <a:cs typeface="Helvetica Neue Thin" charset="0"/>
            </a:endParaRPr>
          </a:p>
        </p:txBody>
      </p:sp>
      <p:sp>
        <p:nvSpPr>
          <p:cNvPr id="5" name="Cube 4"/>
          <p:cNvSpPr/>
          <p:nvPr/>
        </p:nvSpPr>
        <p:spPr>
          <a:xfrm>
            <a:off x="846641" y="584162"/>
            <a:ext cx="354379" cy="354379"/>
          </a:xfrm>
          <a:prstGeom prst="cube">
            <a:avLst/>
          </a:prstGeom>
          <a:solidFill>
            <a:schemeClr val="bg2">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676781" y="1750751"/>
            <a:ext cx="3361038" cy="4760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dirty="0" smtClean="0">
              <a:solidFill>
                <a:schemeClr val="bg1"/>
              </a:solidFill>
              <a:latin typeface="Helvetica Neue Thin" charset="0"/>
              <a:ea typeface="Helvetica Neue Thin" charset="0"/>
              <a:cs typeface="Helvetica Neue Thin"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62" y="1303315"/>
            <a:ext cx="10058400" cy="3328362"/>
          </a:xfrm>
          <a:prstGeom prst="rect">
            <a:avLst/>
          </a:prstGeom>
        </p:spPr>
      </p:pic>
      <p:sp>
        <p:nvSpPr>
          <p:cNvPr id="3" name="Rectangle 2"/>
          <p:cNvSpPr/>
          <p:nvPr/>
        </p:nvSpPr>
        <p:spPr>
          <a:xfrm>
            <a:off x="1460978" y="4935603"/>
            <a:ext cx="9538484" cy="1200329"/>
          </a:xfrm>
          <a:prstGeom prst="rect">
            <a:avLst/>
          </a:prstGeom>
        </p:spPr>
        <p:txBody>
          <a:bodyPr wrap="square">
            <a:spAutoFit/>
          </a:bodyPr>
          <a:lstStyle/>
          <a:p>
            <a:r>
              <a:rPr lang="en-US" dirty="0">
                <a:solidFill>
                  <a:schemeClr val="bg1"/>
                </a:solidFill>
                <a:latin typeface="Helvetica Neue Thin" charset="0"/>
                <a:ea typeface="Helvetica Neue Thin" charset="0"/>
                <a:cs typeface="Helvetica Neue Thin" charset="0"/>
              </a:rPr>
              <a:t>Convolutional layers contain many feature maps, which are two dimensional hidden nodes. Every feature map owns a weight matrix called kernel, and different feature maps owns different kernels. Kernels do convolutional operation with every feature map in previous layer (layer j), then we sum them up and put it into sigmoid function. </a:t>
            </a:r>
          </a:p>
        </p:txBody>
      </p:sp>
    </p:spTree>
    <p:extLst>
      <p:ext uri="{BB962C8B-B14F-4D97-AF65-F5344CB8AC3E}">
        <p14:creationId xmlns:p14="http://schemas.microsoft.com/office/powerpoint/2010/main" val="4364767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39926" y="523313"/>
            <a:ext cx="6271835" cy="4760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err="1" smtClean="0">
                <a:solidFill>
                  <a:schemeClr val="bg1"/>
                </a:solidFill>
                <a:latin typeface="Helvetica Neue Thin" charset="0"/>
                <a:ea typeface="Helvetica Neue Thin" charset="0"/>
                <a:cs typeface="Helvetica Neue Thin" charset="0"/>
              </a:rPr>
              <a:t>iExtractor</a:t>
            </a:r>
            <a:r>
              <a:rPr lang="en-US" sz="3200" dirty="0" smtClean="0">
                <a:solidFill>
                  <a:schemeClr val="bg1"/>
                </a:solidFill>
                <a:latin typeface="Helvetica Neue Thin" charset="0"/>
                <a:ea typeface="Helvetica Neue Thin" charset="0"/>
                <a:cs typeface="Helvetica Neue Thin" charset="0"/>
              </a:rPr>
              <a:t> CNN Layers  </a:t>
            </a:r>
            <a:endParaRPr lang="en-US" sz="3200" dirty="0" smtClean="0">
              <a:solidFill>
                <a:schemeClr val="bg1"/>
              </a:solidFill>
              <a:latin typeface="Helvetica Neue Thin" charset="0"/>
              <a:ea typeface="Helvetica Neue Thin" charset="0"/>
              <a:cs typeface="Helvetica Neue Thin" charset="0"/>
            </a:endParaRPr>
          </a:p>
        </p:txBody>
      </p:sp>
      <p:sp>
        <p:nvSpPr>
          <p:cNvPr id="5" name="Cube 4"/>
          <p:cNvSpPr/>
          <p:nvPr/>
        </p:nvSpPr>
        <p:spPr>
          <a:xfrm>
            <a:off x="846641" y="584162"/>
            <a:ext cx="354379" cy="354379"/>
          </a:xfrm>
          <a:prstGeom prst="cube">
            <a:avLst/>
          </a:prstGeom>
          <a:solidFill>
            <a:schemeClr val="bg2">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846641" y="1722337"/>
            <a:ext cx="4761360" cy="4258660"/>
            <a:chOff x="676781" y="1722337"/>
            <a:chExt cx="4761360" cy="4258660"/>
          </a:xfrm>
        </p:grpSpPr>
        <p:sp>
          <p:nvSpPr>
            <p:cNvPr id="9" name="Title 1"/>
            <p:cNvSpPr txBox="1">
              <a:spLocks/>
            </p:cNvSpPr>
            <p:nvPr/>
          </p:nvSpPr>
          <p:spPr>
            <a:xfrm>
              <a:off x="676781" y="1750751"/>
              <a:ext cx="3361038" cy="4760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dirty="0" smtClean="0">
                <a:solidFill>
                  <a:schemeClr val="bg1"/>
                </a:solidFill>
                <a:latin typeface="Helvetica Neue Thin" charset="0"/>
                <a:ea typeface="Helvetica Neue Thin" charset="0"/>
                <a:cs typeface="Helvetica Neue Thin" charset="0"/>
              </a:endParaRPr>
            </a:p>
          </p:txBody>
        </p:sp>
        <p:sp>
          <p:nvSpPr>
            <p:cNvPr id="8" name="TextBox 7"/>
            <p:cNvSpPr txBox="1"/>
            <p:nvPr/>
          </p:nvSpPr>
          <p:spPr>
            <a:xfrm>
              <a:off x="1099248" y="1722337"/>
              <a:ext cx="4338893" cy="707886"/>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Activation/Neuron Layers</a:t>
              </a:r>
              <a:endParaRPr lang="en-US" altLang="zh-CN" sz="2400" dirty="0" smtClean="0">
                <a:solidFill>
                  <a:schemeClr val="bg1"/>
                </a:solidFill>
                <a:latin typeface="Helvetica Neue Thin" charset="0"/>
                <a:ea typeface="Helvetica Neue Thin" charset="0"/>
                <a:cs typeface="Helvetica Neue Thin" charset="0"/>
              </a:endParaRPr>
            </a:p>
            <a:p>
              <a:pPr algn="ctr"/>
              <a:r>
                <a:rPr lang="en-US" sz="1600" dirty="0" smtClean="0">
                  <a:solidFill>
                    <a:schemeClr val="bg1"/>
                  </a:solidFill>
                  <a:latin typeface="Helvetica Neue Thin" charset="0"/>
                  <a:ea typeface="Helvetica Neue Thin" charset="0"/>
                  <a:cs typeface="Helvetica Neue Thin" charset="0"/>
                </a:rPr>
                <a:t>(</a:t>
              </a:r>
              <a:r>
                <a:rPr lang="en-US" sz="1600" dirty="0" err="1">
                  <a:solidFill>
                    <a:schemeClr val="bg1"/>
                  </a:solidFill>
                  <a:latin typeface="Helvetica Neue Thin" charset="0"/>
                  <a:ea typeface="Helvetica Neue Thin" charset="0"/>
                  <a:cs typeface="Helvetica Neue Thin" charset="0"/>
                </a:rPr>
                <a:t>batch_size</a:t>
              </a:r>
              <a:r>
                <a:rPr lang="en-US" sz="1600" dirty="0">
                  <a:solidFill>
                    <a:schemeClr val="bg1"/>
                  </a:solidFill>
                  <a:latin typeface="Helvetica Neue Thin" charset="0"/>
                  <a:ea typeface="Helvetica Neue Thin" charset="0"/>
                  <a:cs typeface="Helvetica Neue Thin" charset="0"/>
                </a:rPr>
                <a:t>, </a:t>
              </a:r>
              <a:r>
                <a:rPr lang="en-US" sz="1600" dirty="0" err="1">
                  <a:solidFill>
                    <a:schemeClr val="bg1"/>
                  </a:solidFill>
                  <a:latin typeface="Helvetica Neue Thin" charset="0"/>
                  <a:ea typeface="Helvetica Neue Thin" charset="0"/>
                  <a:cs typeface="Helvetica Neue Thin" charset="0"/>
                </a:rPr>
                <a:t>channel_dim</a:t>
              </a:r>
              <a:r>
                <a:rPr lang="en-US" sz="1600" dirty="0">
                  <a:solidFill>
                    <a:schemeClr val="bg1"/>
                  </a:solidFill>
                  <a:latin typeface="Helvetica Neue Thin" charset="0"/>
                  <a:ea typeface="Helvetica Neue Thin" charset="0"/>
                  <a:cs typeface="Helvetica Neue Thin" charset="0"/>
                </a:rPr>
                <a:t>, height, </a:t>
              </a:r>
              <a:r>
                <a:rPr lang="en-US" sz="1600" dirty="0" smtClean="0">
                  <a:solidFill>
                    <a:schemeClr val="bg1"/>
                  </a:solidFill>
                  <a:latin typeface="Helvetica Neue Thin" charset="0"/>
                  <a:ea typeface="Helvetica Neue Thin" charset="0"/>
                  <a:cs typeface="Helvetica Neue Thin" charset="0"/>
                </a:rPr>
                <a:t>width</a:t>
              </a:r>
              <a:r>
                <a:rPr lang="en-US" altLang="zh-CN" sz="1600" dirty="0" smtClean="0">
                  <a:solidFill>
                    <a:schemeClr val="bg1"/>
                  </a:solidFill>
                  <a:latin typeface="Helvetica Neue Thin" charset="0"/>
                  <a:ea typeface="Helvetica Neue Thin" charset="0"/>
                  <a:cs typeface="Helvetica Neue Thin" charset="0"/>
                </a:rPr>
                <a:t>)</a:t>
              </a:r>
              <a:endParaRPr lang="en-US" sz="1600" dirty="0">
                <a:solidFill>
                  <a:schemeClr val="bg1"/>
                </a:solidFill>
                <a:latin typeface="Helvetica Neue Thin" charset="0"/>
                <a:ea typeface="Helvetica Neue Thin" charset="0"/>
                <a:cs typeface="Helvetica Neue Thin"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653" b="918"/>
            <a:stretch/>
          </p:blipFill>
          <p:spPr>
            <a:xfrm>
              <a:off x="1023830" y="2788618"/>
              <a:ext cx="4381500" cy="3192379"/>
            </a:xfrm>
            <a:prstGeom prst="rect">
              <a:avLst/>
            </a:prstGeom>
          </p:spPr>
        </p:pic>
      </p:grpSp>
      <p:grpSp>
        <p:nvGrpSpPr>
          <p:cNvPr id="14" name="Group 13"/>
          <p:cNvGrpSpPr/>
          <p:nvPr/>
        </p:nvGrpSpPr>
        <p:grpSpPr>
          <a:xfrm>
            <a:off x="6184587" y="1722337"/>
            <a:ext cx="5195526" cy="3072881"/>
            <a:chOff x="6184587" y="1722337"/>
            <a:chExt cx="5195526" cy="3072881"/>
          </a:xfrm>
        </p:grpSpPr>
        <p:sp>
          <p:nvSpPr>
            <p:cNvPr id="10" name="TextBox 9"/>
            <p:cNvSpPr txBox="1"/>
            <p:nvPr/>
          </p:nvSpPr>
          <p:spPr>
            <a:xfrm>
              <a:off x="6184587" y="1722337"/>
              <a:ext cx="5195526" cy="707886"/>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Parameter/Data Layers</a:t>
              </a:r>
              <a:endParaRPr lang="en-US" altLang="zh-CN" sz="2400" b="1"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a:t>
              </a:r>
              <a:r>
                <a:rPr lang="en-US" sz="1600" dirty="0" err="1">
                  <a:solidFill>
                    <a:schemeClr val="bg1"/>
                  </a:solidFill>
                  <a:latin typeface="Helvetica Neue Thin" charset="0"/>
                  <a:ea typeface="Helvetica Neue Thin" charset="0"/>
                  <a:cs typeface="Helvetica Neue Thin" charset="0"/>
                </a:rPr>
                <a:t>output_channels</a:t>
              </a:r>
              <a:r>
                <a:rPr lang="en-US" sz="1600" dirty="0">
                  <a:solidFill>
                    <a:schemeClr val="bg1"/>
                  </a:solidFill>
                  <a:latin typeface="Helvetica Neue Thin" charset="0"/>
                  <a:ea typeface="Helvetica Neue Thin" charset="0"/>
                  <a:cs typeface="Helvetica Neue Thin" charset="0"/>
                </a:rPr>
                <a:t>, </a:t>
              </a:r>
              <a:r>
                <a:rPr lang="en-US" sz="1600" dirty="0" err="1">
                  <a:solidFill>
                    <a:schemeClr val="bg1"/>
                  </a:solidFill>
                  <a:latin typeface="Helvetica Neue Thin" charset="0"/>
                  <a:ea typeface="Helvetica Neue Thin" charset="0"/>
                  <a:cs typeface="Helvetica Neue Thin" charset="0"/>
                </a:rPr>
                <a:t>input_channels</a:t>
              </a:r>
              <a:r>
                <a:rPr lang="en-US" sz="1600" dirty="0">
                  <a:solidFill>
                    <a:schemeClr val="bg1"/>
                  </a:solidFill>
                  <a:latin typeface="Helvetica Neue Thin" charset="0"/>
                  <a:ea typeface="Helvetica Neue Thin" charset="0"/>
                  <a:cs typeface="Helvetica Neue Thin" charset="0"/>
                </a:rPr>
                <a:t>, </a:t>
              </a:r>
              <a:r>
                <a:rPr lang="en-US" sz="1600" dirty="0" err="1">
                  <a:solidFill>
                    <a:schemeClr val="bg1"/>
                  </a:solidFill>
                  <a:latin typeface="Helvetica Neue Thin" charset="0"/>
                  <a:ea typeface="Helvetica Neue Thin" charset="0"/>
                  <a:cs typeface="Helvetica Neue Thin" charset="0"/>
                </a:rPr>
                <a:t>filter_height</a:t>
              </a:r>
              <a:r>
                <a:rPr lang="en-US" sz="1600" dirty="0">
                  <a:solidFill>
                    <a:schemeClr val="bg1"/>
                  </a:solidFill>
                  <a:latin typeface="Helvetica Neue Thin" charset="0"/>
                  <a:ea typeface="Helvetica Neue Thin" charset="0"/>
                  <a:cs typeface="Helvetica Neue Thin" charset="0"/>
                </a:rPr>
                <a:t>, </a:t>
              </a:r>
              <a:r>
                <a:rPr lang="en-US" sz="1600" dirty="0" err="1">
                  <a:solidFill>
                    <a:schemeClr val="bg1"/>
                  </a:solidFill>
                  <a:latin typeface="Helvetica Neue Thin" charset="0"/>
                  <a:ea typeface="Helvetica Neue Thin" charset="0"/>
                  <a:cs typeface="Helvetica Neue Thin" charset="0"/>
                </a:rPr>
                <a:t>filter_width</a:t>
              </a:r>
              <a:r>
                <a:rPr lang="en-US" altLang="zh-CN" sz="1600" dirty="0" smtClean="0">
                  <a:solidFill>
                    <a:schemeClr val="bg1"/>
                  </a:solidFill>
                  <a:latin typeface="Helvetica Neue Thin" charset="0"/>
                  <a:ea typeface="Helvetica Neue Thin" charset="0"/>
                  <a:cs typeface="Helvetica Neue Thin" charset="0"/>
                </a:rPr>
                <a:t>) </a:t>
              </a:r>
              <a:endParaRPr lang="en-US" sz="1600" dirty="0">
                <a:solidFill>
                  <a:schemeClr val="bg1"/>
                </a:solidFill>
                <a:latin typeface="Helvetica Neue Thin" charset="0"/>
                <a:ea typeface="Helvetica Neue Thin" charset="0"/>
                <a:cs typeface="Helvetica Neue Thin" charset="0"/>
              </a:endParaRP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r="30187"/>
            <a:stretch/>
          </p:blipFill>
          <p:spPr>
            <a:xfrm>
              <a:off x="6608488" y="2788618"/>
              <a:ext cx="4637028" cy="2006600"/>
            </a:xfrm>
            <a:prstGeom prst="rect">
              <a:avLst/>
            </a:prstGeom>
          </p:spPr>
        </p:pic>
      </p:grpSp>
    </p:spTree>
    <p:extLst>
      <p:ext uri="{BB962C8B-B14F-4D97-AF65-F5344CB8AC3E}">
        <p14:creationId xmlns:p14="http://schemas.microsoft.com/office/powerpoint/2010/main" val="78970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20608" y="536776"/>
            <a:ext cx="6513575" cy="4760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err="1" smtClean="0">
                <a:solidFill>
                  <a:schemeClr val="bg1"/>
                </a:solidFill>
                <a:latin typeface="Helvetica Neue Thin" charset="0"/>
                <a:ea typeface="Helvetica Neue Thin" charset="0"/>
                <a:cs typeface="Helvetica Neue Thin" charset="0"/>
              </a:rPr>
              <a:t>i</a:t>
            </a:r>
            <a:r>
              <a:rPr lang="en-US" sz="3200" dirty="0" err="1" smtClean="0">
                <a:solidFill>
                  <a:schemeClr val="bg1"/>
                </a:solidFill>
                <a:latin typeface="Helvetica Neue Thin" charset="0"/>
                <a:ea typeface="Helvetica Neue Thin" charset="0"/>
                <a:cs typeface="Helvetica Neue Thin" charset="0"/>
              </a:rPr>
              <a:t>Extractor</a:t>
            </a:r>
            <a:r>
              <a:rPr lang="en-US" sz="3200" dirty="0" smtClean="0">
                <a:solidFill>
                  <a:schemeClr val="bg1"/>
                </a:solidFill>
                <a:latin typeface="Helvetica Neue Thin" charset="0"/>
                <a:ea typeface="Helvetica Neue Thin" charset="0"/>
                <a:cs typeface="Helvetica Neue Thin" charset="0"/>
              </a:rPr>
              <a:t> CNN + </a:t>
            </a:r>
            <a:r>
              <a:rPr lang="en-US" sz="3200" dirty="0" err="1" smtClean="0">
                <a:solidFill>
                  <a:schemeClr val="bg1"/>
                </a:solidFill>
                <a:latin typeface="Helvetica Neue Thin" charset="0"/>
                <a:ea typeface="Helvetica Neue Thin" charset="0"/>
                <a:cs typeface="Helvetica Neue Thin" charset="0"/>
              </a:rPr>
              <a:t>iClassifier</a:t>
            </a:r>
            <a:r>
              <a:rPr lang="en-US" sz="3200" dirty="0" smtClean="0">
                <a:solidFill>
                  <a:schemeClr val="bg1"/>
                </a:solidFill>
                <a:latin typeface="Helvetica Neue Thin" charset="0"/>
                <a:ea typeface="Helvetica Neue Thin" charset="0"/>
                <a:cs typeface="Helvetica Neue Thin" charset="0"/>
              </a:rPr>
              <a:t> SVM  </a:t>
            </a:r>
            <a:endParaRPr lang="en-US" sz="3200" dirty="0" smtClean="0">
              <a:solidFill>
                <a:schemeClr val="bg1"/>
              </a:solidFill>
              <a:latin typeface="Helvetica Neue Thin" charset="0"/>
              <a:ea typeface="Helvetica Neue Thin" charset="0"/>
              <a:cs typeface="Helvetica Neue Thin" charset="0"/>
            </a:endParaRPr>
          </a:p>
        </p:txBody>
      </p:sp>
      <p:sp>
        <p:nvSpPr>
          <p:cNvPr id="5" name="Cube 4"/>
          <p:cNvSpPr/>
          <p:nvPr/>
        </p:nvSpPr>
        <p:spPr>
          <a:xfrm>
            <a:off x="846641" y="584162"/>
            <a:ext cx="354379" cy="354379"/>
          </a:xfrm>
          <a:prstGeom prst="cube">
            <a:avLst/>
          </a:prstGeom>
          <a:solidFill>
            <a:schemeClr val="bg2">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9679" t="3800" r="19964" b="11533"/>
          <a:stretch/>
        </p:blipFill>
        <p:spPr>
          <a:xfrm>
            <a:off x="751928" y="1484226"/>
            <a:ext cx="3298248" cy="1739638"/>
          </a:xfrm>
          <a:prstGeom prst="rect">
            <a:avLst/>
          </a:prstGeom>
        </p:spPr>
      </p:pic>
      <p:grpSp>
        <p:nvGrpSpPr>
          <p:cNvPr id="22" name="Group 21"/>
          <p:cNvGrpSpPr/>
          <p:nvPr/>
        </p:nvGrpSpPr>
        <p:grpSpPr>
          <a:xfrm>
            <a:off x="544981" y="3202093"/>
            <a:ext cx="3712142" cy="2393165"/>
            <a:chOff x="599527" y="3398034"/>
            <a:chExt cx="3712142" cy="2393165"/>
          </a:xfrm>
        </p:grpSpPr>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r="23417"/>
            <a:stretch/>
          </p:blipFill>
          <p:spPr>
            <a:xfrm>
              <a:off x="599527" y="3820415"/>
              <a:ext cx="3712142" cy="1970784"/>
            </a:xfrm>
            <a:prstGeom prst="rect">
              <a:avLst/>
            </a:prstGeom>
          </p:spPr>
        </p:pic>
        <p:cxnSp>
          <p:nvCxnSpPr>
            <p:cNvPr id="14" name="Straight Arrow Connector 13"/>
            <p:cNvCxnSpPr>
              <a:stCxn id="13" idx="2"/>
              <a:endCxn id="10" idx="0"/>
            </p:cNvCxnSpPr>
            <p:nvPr/>
          </p:nvCxnSpPr>
          <p:spPr>
            <a:xfrm>
              <a:off x="2455598" y="3398034"/>
              <a:ext cx="0" cy="42238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4257123" y="1245897"/>
            <a:ext cx="7643568" cy="4021640"/>
            <a:chOff x="4257123" y="1441838"/>
            <a:chExt cx="7643568" cy="402164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6661" y="2149724"/>
              <a:ext cx="3294030" cy="331375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1900" y="2149724"/>
              <a:ext cx="3272653" cy="3313754"/>
            </a:xfrm>
            <a:prstGeom prst="rect">
              <a:avLst/>
            </a:prstGeom>
          </p:spPr>
        </p:pic>
        <p:sp>
          <p:nvSpPr>
            <p:cNvPr id="11" name="TextBox 10"/>
            <p:cNvSpPr txBox="1"/>
            <p:nvPr/>
          </p:nvSpPr>
          <p:spPr>
            <a:xfrm>
              <a:off x="5390646" y="1441838"/>
              <a:ext cx="2468076" cy="707886"/>
            </a:xfrm>
            <a:prstGeom prst="rect">
              <a:avLst/>
            </a:prstGeom>
            <a:noFill/>
          </p:spPr>
          <p:txBody>
            <a:bodyPr wrap="square" rtlCol="0">
              <a:spAutoFit/>
            </a:bodyPr>
            <a:lstStyle/>
            <a:p>
              <a:pPr algn="ctr"/>
              <a:r>
                <a:rPr lang="en-US" sz="2400" b="1" dirty="0">
                  <a:solidFill>
                    <a:schemeClr val="bg1"/>
                  </a:solidFill>
                  <a:latin typeface="Helvetica Neue Thin" charset="0"/>
                  <a:ea typeface="Helvetica Neue Thin" charset="0"/>
                  <a:cs typeface="Helvetica Neue Thin" charset="0"/>
                </a:rPr>
                <a:t>N</a:t>
              </a:r>
              <a:r>
                <a:rPr lang="en-US" sz="2400" b="1" dirty="0" smtClean="0">
                  <a:solidFill>
                    <a:schemeClr val="bg1"/>
                  </a:solidFill>
                  <a:latin typeface="Helvetica Neue Thin" charset="0"/>
                  <a:ea typeface="Helvetica Neue Thin" charset="0"/>
                  <a:cs typeface="Helvetica Neue Thin" charset="0"/>
                </a:rPr>
                <a:t>orm1 Layers</a:t>
              </a:r>
              <a:endParaRPr lang="en-US" altLang="zh-CN" sz="2400" dirty="0" smtClean="0">
                <a:solidFill>
                  <a:schemeClr val="bg1"/>
                </a:solidFill>
                <a:latin typeface="Helvetica Neue Thin" charset="0"/>
                <a:ea typeface="Helvetica Neue Thin" charset="0"/>
                <a:cs typeface="Helvetica Neue Thin" charset="0"/>
              </a:endParaRPr>
            </a:p>
            <a:p>
              <a:pPr algn="ctr"/>
              <a:endParaRPr lang="en-US" sz="1600" dirty="0">
                <a:solidFill>
                  <a:schemeClr val="bg1"/>
                </a:solidFill>
                <a:latin typeface="Helvetica Neue Thin" charset="0"/>
                <a:ea typeface="Helvetica Neue Thin" charset="0"/>
                <a:cs typeface="Helvetica Neue Thin" charset="0"/>
              </a:endParaRPr>
            </a:p>
          </p:txBody>
        </p:sp>
        <p:sp>
          <p:nvSpPr>
            <p:cNvPr id="12" name="TextBox 11"/>
            <p:cNvSpPr txBox="1"/>
            <p:nvPr/>
          </p:nvSpPr>
          <p:spPr>
            <a:xfrm>
              <a:off x="9008949" y="1441838"/>
              <a:ext cx="2468076" cy="707886"/>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Conv1 Layer</a:t>
              </a:r>
              <a:endParaRPr lang="en-US" altLang="zh-CN" sz="2400" dirty="0" smtClean="0">
                <a:solidFill>
                  <a:schemeClr val="bg1"/>
                </a:solidFill>
                <a:latin typeface="Helvetica Neue Thin" charset="0"/>
                <a:ea typeface="Helvetica Neue Thin" charset="0"/>
                <a:cs typeface="Helvetica Neue Thin" charset="0"/>
              </a:endParaRPr>
            </a:p>
            <a:p>
              <a:pPr algn="ctr"/>
              <a:endParaRPr lang="en-US" sz="1600" dirty="0">
                <a:solidFill>
                  <a:schemeClr val="bg1"/>
                </a:solidFill>
                <a:latin typeface="Helvetica Neue Thin" charset="0"/>
                <a:ea typeface="Helvetica Neue Thin" charset="0"/>
                <a:cs typeface="Helvetica Neue Thin" charset="0"/>
              </a:endParaRPr>
            </a:p>
          </p:txBody>
        </p:sp>
        <p:cxnSp>
          <p:nvCxnSpPr>
            <p:cNvPr id="28" name="Straight Arrow Connector 27"/>
            <p:cNvCxnSpPr/>
            <p:nvPr/>
          </p:nvCxnSpPr>
          <p:spPr>
            <a:xfrm>
              <a:off x="4257123" y="3620110"/>
              <a:ext cx="597906"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1377481" y="5621480"/>
            <a:ext cx="9070331" cy="754553"/>
            <a:chOff x="1377481" y="5621480"/>
            <a:chExt cx="9070331" cy="754553"/>
          </a:xfrm>
        </p:grpSpPr>
        <p:grpSp>
          <p:nvGrpSpPr>
            <p:cNvPr id="30" name="Group 29"/>
            <p:cNvGrpSpPr/>
            <p:nvPr/>
          </p:nvGrpSpPr>
          <p:grpSpPr>
            <a:xfrm>
              <a:off x="1377481" y="5621480"/>
              <a:ext cx="9070331" cy="707886"/>
              <a:chOff x="1201019" y="5621480"/>
              <a:chExt cx="9070331" cy="707886"/>
            </a:xfrm>
          </p:grpSpPr>
          <p:sp>
            <p:nvSpPr>
              <p:cNvPr id="31" name="TextBox 30"/>
              <p:cNvSpPr txBox="1"/>
              <p:nvPr/>
            </p:nvSpPr>
            <p:spPr>
              <a:xfrm>
                <a:off x="1201019" y="5747302"/>
                <a:ext cx="2661912" cy="461665"/>
              </a:xfrm>
              <a:prstGeom prst="rect">
                <a:avLst/>
              </a:prstGeom>
              <a:noFill/>
            </p:spPr>
            <p:txBody>
              <a:bodyPr wrap="square" rtlCol="0">
                <a:spAutoFit/>
              </a:bodyPr>
              <a:lstStyle/>
              <a:p>
                <a:r>
                  <a:rPr lang="en-US" sz="2400" b="1" dirty="0" smtClean="0">
                    <a:solidFill>
                      <a:schemeClr val="bg1"/>
                    </a:solidFill>
                    <a:latin typeface="Helvetica Neue Thin" charset="0"/>
                    <a:ea typeface="Helvetica Neue Thin" charset="0"/>
                    <a:cs typeface="Helvetica Neue Thin" charset="0"/>
                  </a:rPr>
                  <a:t>CNN </a:t>
                </a:r>
                <a:r>
                  <a:rPr lang="en-US" sz="2400" dirty="0" smtClean="0">
                    <a:solidFill>
                      <a:schemeClr val="bg1"/>
                    </a:solidFill>
                    <a:latin typeface="Helvetica Neue Thin" charset="0"/>
                    <a:ea typeface="Helvetica Neue Thin" charset="0"/>
                    <a:cs typeface="Helvetica Neue Thin" charset="0"/>
                  </a:rPr>
                  <a:t>Nrom2 Layer </a:t>
                </a:r>
                <a:r>
                  <a:rPr lang="zh-CN" altLang="en-US" sz="2400" dirty="0" smtClean="0">
                    <a:solidFill>
                      <a:schemeClr val="bg1"/>
                    </a:solidFill>
                    <a:latin typeface="Helvetica Neue Thin" charset="0"/>
                    <a:ea typeface="Helvetica Neue Thin" charset="0"/>
                    <a:cs typeface="Helvetica Neue Thin" charset="0"/>
                  </a:rPr>
                  <a:t> </a:t>
                </a:r>
                <a:endParaRPr lang="en-US" altLang="zh-CN" sz="2400" dirty="0" smtClean="0">
                  <a:solidFill>
                    <a:schemeClr val="bg1"/>
                  </a:solidFill>
                  <a:latin typeface="Helvetica Neue Thin" charset="0"/>
                  <a:ea typeface="Helvetica Neue Thin" charset="0"/>
                  <a:cs typeface="Helvetica Neue Thin" charset="0"/>
                </a:endParaRPr>
              </a:p>
            </p:txBody>
          </p:sp>
          <p:sp>
            <p:nvSpPr>
              <p:cNvPr id="32" name="TextBox 31"/>
              <p:cNvSpPr txBox="1"/>
              <p:nvPr/>
            </p:nvSpPr>
            <p:spPr>
              <a:xfrm>
                <a:off x="5973382" y="5621480"/>
                <a:ext cx="2456817" cy="707886"/>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SVM</a:t>
                </a:r>
                <a:r>
                  <a:rPr lang="zh-CN" altLang="en-US" sz="2400" dirty="0" smtClean="0">
                    <a:solidFill>
                      <a:schemeClr val="bg1"/>
                    </a:solidFill>
                    <a:latin typeface="Helvetica Neue Thin" charset="0"/>
                    <a:ea typeface="Helvetica Neue Thin" charset="0"/>
                    <a:cs typeface="Helvetica Neue Thin" charset="0"/>
                  </a:rPr>
                  <a:t> </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(Support Vector Machine) </a:t>
                </a:r>
                <a:endParaRPr lang="en-US" sz="1600" dirty="0">
                  <a:solidFill>
                    <a:schemeClr val="bg1"/>
                  </a:solidFill>
                  <a:latin typeface="Helvetica Neue Thin" charset="0"/>
                  <a:ea typeface="Helvetica Neue Thin" charset="0"/>
                  <a:cs typeface="Helvetica Neue Thin" charset="0"/>
                </a:endParaRPr>
              </a:p>
            </p:txBody>
          </p:sp>
          <p:sp>
            <p:nvSpPr>
              <p:cNvPr id="33" name="TextBox 32"/>
              <p:cNvSpPr txBox="1"/>
              <p:nvPr/>
            </p:nvSpPr>
            <p:spPr>
              <a:xfrm>
                <a:off x="9003801" y="5746560"/>
                <a:ext cx="1267549" cy="461665"/>
              </a:xfrm>
              <a:prstGeom prst="rect">
                <a:avLst/>
              </a:prstGeom>
              <a:noFill/>
            </p:spPr>
            <p:txBody>
              <a:bodyPr wrap="square" rtlCol="0">
                <a:spAutoFit/>
              </a:bodyPr>
              <a:lstStyle/>
              <a:p>
                <a:r>
                  <a:rPr lang="en-US" sz="2400" smtClean="0">
                    <a:solidFill>
                      <a:schemeClr val="bg1"/>
                    </a:solidFill>
                    <a:latin typeface="Helvetica Neue Thin" charset="0"/>
                    <a:ea typeface="Helvetica Neue Thin" charset="0"/>
                    <a:cs typeface="Helvetica Neue Thin" charset="0"/>
                  </a:rPr>
                  <a:t>90.93%</a:t>
                </a:r>
                <a:endParaRPr lang="en-US" altLang="zh-CN" sz="2400" dirty="0" smtClean="0">
                  <a:solidFill>
                    <a:schemeClr val="bg1"/>
                  </a:solidFill>
                  <a:latin typeface="Helvetica Neue Thin" charset="0"/>
                  <a:ea typeface="Helvetica Neue Thin" charset="0"/>
                  <a:cs typeface="Helvetica Neue Thin" charset="0"/>
                </a:endParaRPr>
              </a:p>
            </p:txBody>
          </p:sp>
        </p:grpSp>
        <p:sp>
          <p:nvSpPr>
            <p:cNvPr id="34" name="TextBox 33"/>
            <p:cNvSpPr txBox="1"/>
            <p:nvPr/>
          </p:nvSpPr>
          <p:spPr>
            <a:xfrm>
              <a:off x="3868966" y="5668147"/>
              <a:ext cx="2456817" cy="707886"/>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PCA</a:t>
              </a:r>
              <a:r>
                <a:rPr lang="zh-CN" altLang="en-US" sz="2400" dirty="0" smtClean="0">
                  <a:solidFill>
                    <a:schemeClr val="bg1"/>
                  </a:solidFill>
                  <a:latin typeface="Helvetica Neue Thin" charset="0"/>
                  <a:ea typeface="Helvetica Neue Thin" charset="0"/>
                  <a:cs typeface="Helvetica Neue Thin" charset="0"/>
                </a:rPr>
                <a:t> </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(5 PC) </a:t>
              </a:r>
              <a:endParaRPr lang="en-US" sz="1600" dirty="0">
                <a:solidFill>
                  <a:schemeClr val="bg1"/>
                </a:solidFill>
                <a:latin typeface="Helvetica Neue Thin" charset="0"/>
                <a:ea typeface="Helvetica Neue Thin" charset="0"/>
                <a:cs typeface="Helvetica Neue Thin" charset="0"/>
              </a:endParaRPr>
            </a:p>
          </p:txBody>
        </p:sp>
      </p:grpSp>
    </p:spTree>
    <p:extLst>
      <p:ext uri="{BB962C8B-B14F-4D97-AF65-F5344CB8AC3E}">
        <p14:creationId xmlns:p14="http://schemas.microsoft.com/office/powerpoint/2010/main" val="111543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39926" y="523313"/>
            <a:ext cx="6271835" cy="4760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err="1" smtClean="0">
                <a:solidFill>
                  <a:schemeClr val="bg1"/>
                </a:solidFill>
                <a:latin typeface="Helvetica Neue Thin" charset="0"/>
                <a:ea typeface="Helvetica Neue Thin" charset="0"/>
                <a:cs typeface="Helvetica Neue Thin" charset="0"/>
              </a:rPr>
              <a:t>iTrianer</a:t>
            </a:r>
            <a:r>
              <a:rPr lang="en-US" sz="3200" dirty="0" smtClean="0">
                <a:solidFill>
                  <a:schemeClr val="bg1"/>
                </a:solidFill>
                <a:latin typeface="Helvetica Neue Thin" charset="0"/>
                <a:ea typeface="Helvetica Neue Thin" charset="0"/>
                <a:cs typeface="Helvetica Neue Thin" charset="0"/>
              </a:rPr>
              <a:t> Results</a:t>
            </a:r>
            <a:endParaRPr lang="en-US" sz="3200" dirty="0" smtClean="0">
              <a:solidFill>
                <a:schemeClr val="bg1"/>
              </a:solidFill>
              <a:latin typeface="Helvetica Neue Thin" charset="0"/>
              <a:ea typeface="Helvetica Neue Thin" charset="0"/>
              <a:cs typeface="Helvetica Neue Thin" charset="0"/>
            </a:endParaRPr>
          </a:p>
        </p:txBody>
      </p:sp>
      <p:sp>
        <p:nvSpPr>
          <p:cNvPr id="5" name="Cube 4"/>
          <p:cNvSpPr/>
          <p:nvPr/>
        </p:nvSpPr>
        <p:spPr>
          <a:xfrm>
            <a:off x="846641" y="584162"/>
            <a:ext cx="354379" cy="354379"/>
          </a:xfrm>
          <a:prstGeom prst="cube">
            <a:avLst/>
          </a:prstGeom>
          <a:solidFill>
            <a:schemeClr val="bg2">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853243" y="1189281"/>
            <a:ext cx="3361038" cy="4760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dirty="0" smtClean="0">
              <a:solidFill>
                <a:schemeClr val="bg1"/>
              </a:solidFill>
              <a:latin typeface="Helvetica Neue Thin" charset="0"/>
              <a:ea typeface="Helvetica Neue Thin" charset="0"/>
              <a:cs typeface="Helvetica Neue Thin" charset="0"/>
            </a:endParaRPr>
          </a:p>
        </p:txBody>
      </p:sp>
      <p:cxnSp>
        <p:nvCxnSpPr>
          <p:cNvPr id="8" name="Straight Connector 7"/>
          <p:cNvCxnSpPr/>
          <p:nvPr/>
        </p:nvCxnSpPr>
        <p:spPr>
          <a:xfrm flipH="1">
            <a:off x="1377482" y="1189281"/>
            <a:ext cx="9178222" cy="0"/>
          </a:xfrm>
          <a:prstGeom prst="line">
            <a:avLst/>
          </a:prstGeom>
          <a:ln w="127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377482" y="6331336"/>
            <a:ext cx="9178222" cy="0"/>
          </a:xfrm>
          <a:prstGeom prst="line">
            <a:avLst/>
          </a:prstGeom>
          <a:ln w="127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1377482" y="2119869"/>
            <a:ext cx="9178222" cy="0"/>
          </a:xfrm>
          <a:prstGeom prst="line">
            <a:avLst/>
          </a:prstGeom>
          <a:ln w="127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579352" y="1409667"/>
            <a:ext cx="1840050" cy="523220"/>
          </a:xfrm>
          <a:prstGeom prst="rect">
            <a:avLst/>
          </a:prstGeom>
          <a:noFill/>
        </p:spPr>
        <p:txBody>
          <a:bodyPr wrap="square" rtlCol="0">
            <a:spAutoFit/>
          </a:bodyPr>
          <a:lstStyle/>
          <a:p>
            <a:r>
              <a:rPr lang="en-US" sz="2800" dirty="0" err="1" smtClean="0">
                <a:solidFill>
                  <a:schemeClr val="bg1"/>
                </a:solidFill>
                <a:latin typeface="Helvetica Neue Light" charset="0"/>
                <a:ea typeface="Helvetica Neue Light" charset="0"/>
                <a:cs typeface="Helvetica Neue Light" charset="0"/>
              </a:rPr>
              <a:t>iExtractor</a:t>
            </a:r>
            <a:endParaRPr lang="en-US" sz="2800" dirty="0">
              <a:solidFill>
                <a:schemeClr val="bg1"/>
              </a:solidFill>
              <a:latin typeface="Helvetica Neue Light" charset="0"/>
              <a:ea typeface="Helvetica Neue Light" charset="0"/>
              <a:cs typeface="Helvetica Neue Light" charset="0"/>
            </a:endParaRPr>
          </a:p>
        </p:txBody>
      </p:sp>
      <p:sp>
        <p:nvSpPr>
          <p:cNvPr id="17" name="TextBox 16"/>
          <p:cNvSpPr txBox="1"/>
          <p:nvPr/>
        </p:nvSpPr>
        <p:spPr>
          <a:xfrm>
            <a:off x="5126331" y="1443649"/>
            <a:ext cx="1680519" cy="523220"/>
          </a:xfrm>
          <a:prstGeom prst="rect">
            <a:avLst/>
          </a:prstGeom>
          <a:noFill/>
        </p:spPr>
        <p:txBody>
          <a:bodyPr wrap="square" rtlCol="0">
            <a:spAutoFit/>
          </a:bodyPr>
          <a:lstStyle/>
          <a:p>
            <a:r>
              <a:rPr lang="en-US" sz="2800" dirty="0" err="1" smtClean="0">
                <a:solidFill>
                  <a:schemeClr val="bg1"/>
                </a:solidFill>
                <a:latin typeface="Helvetica Neue Light" charset="0"/>
                <a:ea typeface="Helvetica Neue Light" charset="0"/>
                <a:cs typeface="Helvetica Neue Light" charset="0"/>
              </a:rPr>
              <a:t>iClassifier</a:t>
            </a:r>
            <a:r>
              <a:rPr lang="en-US" sz="2800" dirty="0" smtClean="0">
                <a:solidFill>
                  <a:schemeClr val="bg1"/>
                </a:solidFill>
                <a:latin typeface="Helvetica Neue Thin" charset="0"/>
                <a:ea typeface="Helvetica Neue Thin" charset="0"/>
                <a:cs typeface="Helvetica Neue Thin" charset="0"/>
              </a:rPr>
              <a:t> </a:t>
            </a:r>
            <a:endParaRPr lang="en-US" sz="2800" dirty="0">
              <a:solidFill>
                <a:schemeClr val="bg1"/>
              </a:solidFill>
              <a:latin typeface="Helvetica Neue Thin" charset="0"/>
              <a:ea typeface="Helvetica Neue Thin" charset="0"/>
              <a:cs typeface="Helvetica Neue Thin" charset="0"/>
            </a:endParaRPr>
          </a:p>
        </p:txBody>
      </p:sp>
      <p:sp>
        <p:nvSpPr>
          <p:cNvPr id="19" name="TextBox 18"/>
          <p:cNvSpPr txBox="1"/>
          <p:nvPr/>
        </p:nvSpPr>
        <p:spPr>
          <a:xfrm>
            <a:off x="8875185" y="1443649"/>
            <a:ext cx="1680519" cy="523220"/>
          </a:xfrm>
          <a:prstGeom prst="rect">
            <a:avLst/>
          </a:prstGeom>
          <a:noFill/>
        </p:spPr>
        <p:txBody>
          <a:bodyPr wrap="square" rtlCol="0">
            <a:spAutoFit/>
          </a:bodyPr>
          <a:lstStyle/>
          <a:p>
            <a:r>
              <a:rPr lang="en-US" sz="2800" dirty="0" smtClean="0">
                <a:solidFill>
                  <a:schemeClr val="bg1"/>
                </a:solidFill>
                <a:latin typeface="Helvetica Neue Light" charset="0"/>
                <a:ea typeface="Helvetica Neue Light" charset="0"/>
                <a:cs typeface="Helvetica Neue Light" charset="0"/>
              </a:rPr>
              <a:t>Accuracy</a:t>
            </a:r>
            <a:endParaRPr lang="en-US" sz="2800" dirty="0">
              <a:solidFill>
                <a:schemeClr val="bg1"/>
              </a:solidFill>
              <a:latin typeface="Helvetica Neue Light" charset="0"/>
              <a:ea typeface="Helvetica Neue Light" charset="0"/>
              <a:cs typeface="Helvetica Neue Light" charset="0"/>
            </a:endParaRPr>
          </a:p>
        </p:txBody>
      </p:sp>
      <p:grpSp>
        <p:nvGrpSpPr>
          <p:cNvPr id="35" name="Group 34"/>
          <p:cNvGrpSpPr/>
          <p:nvPr/>
        </p:nvGrpSpPr>
        <p:grpSpPr>
          <a:xfrm>
            <a:off x="1377482" y="2185823"/>
            <a:ext cx="8995939" cy="707886"/>
            <a:chOff x="1201020" y="2554789"/>
            <a:chExt cx="8995939" cy="707886"/>
          </a:xfrm>
        </p:grpSpPr>
        <p:sp>
          <p:nvSpPr>
            <p:cNvPr id="21" name="TextBox 20"/>
            <p:cNvSpPr txBox="1"/>
            <p:nvPr/>
          </p:nvSpPr>
          <p:spPr>
            <a:xfrm>
              <a:off x="1201020" y="2596519"/>
              <a:ext cx="2156583" cy="461665"/>
            </a:xfrm>
            <a:prstGeom prst="rect">
              <a:avLst/>
            </a:prstGeom>
            <a:noFill/>
          </p:spPr>
          <p:txBody>
            <a:bodyPr wrap="square" rtlCol="0">
              <a:spAutoFit/>
            </a:bodyPr>
            <a:lstStyle/>
            <a:p>
              <a:r>
                <a:rPr lang="en-US" sz="2400" b="1" dirty="0" smtClean="0">
                  <a:solidFill>
                    <a:schemeClr val="bg1"/>
                  </a:solidFill>
                  <a:latin typeface="Helvetica Neue Thin" charset="0"/>
                  <a:ea typeface="Helvetica Neue Thin" charset="0"/>
                  <a:cs typeface="Helvetica Neue Thin" charset="0"/>
                </a:rPr>
                <a:t>CNN </a:t>
              </a:r>
              <a:r>
                <a:rPr lang="en-US" sz="2400" dirty="0" smtClean="0">
                  <a:solidFill>
                    <a:schemeClr val="bg1"/>
                  </a:solidFill>
                  <a:latin typeface="Helvetica Neue Thin" charset="0"/>
                  <a:ea typeface="Helvetica Neue Thin" charset="0"/>
                  <a:cs typeface="Helvetica Neue Thin" charset="0"/>
                </a:rPr>
                <a:t>fc6 Layer</a:t>
              </a:r>
              <a:r>
                <a:rPr lang="zh-CN" altLang="en-US" sz="2400" dirty="0" smtClean="0">
                  <a:solidFill>
                    <a:schemeClr val="bg1"/>
                  </a:solidFill>
                  <a:latin typeface="Helvetica Neue Thin" charset="0"/>
                  <a:ea typeface="Helvetica Neue Thin" charset="0"/>
                  <a:cs typeface="Helvetica Neue Thin" charset="0"/>
                </a:rPr>
                <a:t> </a:t>
              </a:r>
              <a:endParaRPr lang="en-US" altLang="zh-CN" sz="2400" dirty="0" smtClean="0">
                <a:solidFill>
                  <a:schemeClr val="bg1"/>
                </a:solidFill>
                <a:latin typeface="Helvetica Neue Thin" charset="0"/>
                <a:ea typeface="Helvetica Neue Thin" charset="0"/>
                <a:cs typeface="Helvetica Neue Thin" charset="0"/>
              </a:endParaRPr>
            </a:p>
          </p:txBody>
        </p:sp>
        <p:sp>
          <p:nvSpPr>
            <p:cNvPr id="27" name="TextBox 26"/>
            <p:cNvSpPr txBox="1"/>
            <p:nvPr/>
          </p:nvSpPr>
          <p:spPr>
            <a:xfrm>
              <a:off x="4638950" y="2554789"/>
              <a:ext cx="2302362" cy="707886"/>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Logistic </a:t>
              </a:r>
              <a:r>
                <a:rPr lang="zh-CN" altLang="en-US" sz="2400" dirty="0" smtClean="0">
                  <a:solidFill>
                    <a:schemeClr val="bg1"/>
                  </a:solidFill>
                  <a:latin typeface="Helvetica Neue Thin" charset="0"/>
                  <a:ea typeface="Helvetica Neue Thin" charset="0"/>
                  <a:cs typeface="Helvetica Neue Thin" charset="0"/>
                </a:rPr>
                <a:t> </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(Logistic Regression) </a:t>
              </a:r>
              <a:endParaRPr lang="en-US" sz="1600" dirty="0">
                <a:solidFill>
                  <a:schemeClr val="bg1"/>
                </a:solidFill>
                <a:latin typeface="Helvetica Neue Thin" charset="0"/>
                <a:ea typeface="Helvetica Neue Thin" charset="0"/>
                <a:cs typeface="Helvetica Neue Thin" charset="0"/>
              </a:endParaRPr>
            </a:p>
          </p:txBody>
        </p:sp>
        <p:sp>
          <p:nvSpPr>
            <p:cNvPr id="29" name="TextBox 28"/>
            <p:cNvSpPr txBox="1"/>
            <p:nvPr/>
          </p:nvSpPr>
          <p:spPr>
            <a:xfrm>
              <a:off x="8981661" y="2596519"/>
              <a:ext cx="1215298" cy="461665"/>
            </a:xfrm>
            <a:prstGeom prst="rect">
              <a:avLst/>
            </a:prstGeom>
            <a:noFill/>
          </p:spPr>
          <p:txBody>
            <a:bodyPr wrap="square" rtlCol="0">
              <a:spAutoFit/>
            </a:bodyPr>
            <a:lstStyle/>
            <a:p>
              <a:r>
                <a:rPr lang="en-US" sz="2400" smtClean="0">
                  <a:solidFill>
                    <a:schemeClr val="bg1"/>
                  </a:solidFill>
                  <a:latin typeface="Helvetica Neue Thin" charset="0"/>
                  <a:ea typeface="Helvetica Neue Thin" charset="0"/>
                  <a:cs typeface="Helvetica Neue Thin" charset="0"/>
                </a:rPr>
                <a:t>49.38%</a:t>
              </a:r>
              <a:endParaRPr lang="en-US" altLang="zh-CN" sz="2400" dirty="0" smtClean="0">
                <a:solidFill>
                  <a:schemeClr val="bg1"/>
                </a:solidFill>
                <a:latin typeface="Helvetica Neue Thin" charset="0"/>
                <a:ea typeface="Helvetica Neue Thin" charset="0"/>
                <a:cs typeface="Helvetica Neue Thin" charset="0"/>
              </a:endParaRPr>
            </a:p>
          </p:txBody>
        </p:sp>
      </p:grpSp>
      <p:grpSp>
        <p:nvGrpSpPr>
          <p:cNvPr id="34" name="Group 33"/>
          <p:cNvGrpSpPr/>
          <p:nvPr/>
        </p:nvGrpSpPr>
        <p:grpSpPr>
          <a:xfrm>
            <a:off x="1377481" y="5605840"/>
            <a:ext cx="9070331" cy="707886"/>
            <a:chOff x="1201019" y="5605840"/>
            <a:chExt cx="9070331" cy="707886"/>
          </a:xfrm>
        </p:grpSpPr>
        <p:sp>
          <p:nvSpPr>
            <p:cNvPr id="20" name="TextBox 19"/>
            <p:cNvSpPr txBox="1"/>
            <p:nvPr/>
          </p:nvSpPr>
          <p:spPr>
            <a:xfrm>
              <a:off x="1201019" y="5747302"/>
              <a:ext cx="2661912" cy="461665"/>
            </a:xfrm>
            <a:prstGeom prst="rect">
              <a:avLst/>
            </a:prstGeom>
            <a:noFill/>
          </p:spPr>
          <p:txBody>
            <a:bodyPr wrap="square" rtlCol="0">
              <a:spAutoFit/>
            </a:bodyPr>
            <a:lstStyle/>
            <a:p>
              <a:r>
                <a:rPr lang="en-US" sz="2400" b="1" dirty="0" smtClean="0">
                  <a:solidFill>
                    <a:schemeClr val="bg1"/>
                  </a:solidFill>
                  <a:latin typeface="Helvetica Neue Thin" charset="0"/>
                  <a:ea typeface="Helvetica Neue Thin" charset="0"/>
                  <a:cs typeface="Helvetica Neue Thin" charset="0"/>
                </a:rPr>
                <a:t>CNN </a:t>
              </a:r>
              <a:r>
                <a:rPr lang="en-US" sz="2400" dirty="0" smtClean="0">
                  <a:solidFill>
                    <a:schemeClr val="bg1"/>
                  </a:solidFill>
                  <a:latin typeface="Helvetica Neue Thin" charset="0"/>
                  <a:ea typeface="Helvetica Neue Thin" charset="0"/>
                  <a:cs typeface="Helvetica Neue Thin" charset="0"/>
                </a:rPr>
                <a:t>Nrom2 Layer </a:t>
              </a:r>
              <a:r>
                <a:rPr lang="zh-CN" altLang="en-US" sz="2400" dirty="0" smtClean="0">
                  <a:solidFill>
                    <a:schemeClr val="bg1"/>
                  </a:solidFill>
                  <a:latin typeface="Helvetica Neue Thin" charset="0"/>
                  <a:ea typeface="Helvetica Neue Thin" charset="0"/>
                  <a:cs typeface="Helvetica Neue Thin" charset="0"/>
                </a:rPr>
                <a:t> </a:t>
              </a:r>
              <a:endParaRPr lang="en-US" altLang="zh-CN" sz="2400" dirty="0" smtClean="0">
                <a:solidFill>
                  <a:schemeClr val="bg1"/>
                </a:solidFill>
                <a:latin typeface="Helvetica Neue Thin" charset="0"/>
                <a:ea typeface="Helvetica Neue Thin" charset="0"/>
                <a:cs typeface="Helvetica Neue Thin" charset="0"/>
              </a:endParaRPr>
            </a:p>
          </p:txBody>
        </p:sp>
        <p:sp>
          <p:nvSpPr>
            <p:cNvPr id="28" name="TextBox 27"/>
            <p:cNvSpPr txBox="1"/>
            <p:nvPr/>
          </p:nvSpPr>
          <p:spPr>
            <a:xfrm>
              <a:off x="4561721" y="5605840"/>
              <a:ext cx="2456817" cy="707886"/>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SVM</a:t>
              </a:r>
              <a:r>
                <a:rPr lang="zh-CN" altLang="en-US" sz="2400" dirty="0" smtClean="0">
                  <a:solidFill>
                    <a:schemeClr val="bg1"/>
                  </a:solidFill>
                  <a:latin typeface="Helvetica Neue Thin" charset="0"/>
                  <a:ea typeface="Helvetica Neue Thin" charset="0"/>
                  <a:cs typeface="Helvetica Neue Thin" charset="0"/>
                </a:rPr>
                <a:t> </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(Support Vector Machine) </a:t>
              </a:r>
              <a:endParaRPr lang="en-US" sz="1600" dirty="0">
                <a:solidFill>
                  <a:schemeClr val="bg1"/>
                </a:solidFill>
                <a:latin typeface="Helvetica Neue Thin" charset="0"/>
                <a:ea typeface="Helvetica Neue Thin" charset="0"/>
                <a:cs typeface="Helvetica Neue Thin" charset="0"/>
              </a:endParaRPr>
            </a:p>
          </p:txBody>
        </p:sp>
        <p:sp>
          <p:nvSpPr>
            <p:cNvPr id="30" name="TextBox 29"/>
            <p:cNvSpPr txBox="1"/>
            <p:nvPr/>
          </p:nvSpPr>
          <p:spPr>
            <a:xfrm>
              <a:off x="9003801" y="5746560"/>
              <a:ext cx="1267549" cy="461665"/>
            </a:xfrm>
            <a:prstGeom prst="rect">
              <a:avLst/>
            </a:prstGeom>
            <a:noFill/>
          </p:spPr>
          <p:txBody>
            <a:bodyPr wrap="square" rtlCol="0">
              <a:spAutoFit/>
            </a:bodyPr>
            <a:lstStyle/>
            <a:p>
              <a:r>
                <a:rPr lang="en-US" sz="2400" smtClean="0">
                  <a:solidFill>
                    <a:schemeClr val="bg1"/>
                  </a:solidFill>
                  <a:latin typeface="Helvetica Neue Thin" charset="0"/>
                  <a:ea typeface="Helvetica Neue Thin" charset="0"/>
                  <a:cs typeface="Helvetica Neue Thin" charset="0"/>
                </a:rPr>
                <a:t>90.93%</a:t>
              </a:r>
              <a:endParaRPr lang="en-US" altLang="zh-CN" sz="2400" dirty="0" smtClean="0">
                <a:solidFill>
                  <a:schemeClr val="bg1"/>
                </a:solidFill>
                <a:latin typeface="Helvetica Neue Thin" charset="0"/>
                <a:ea typeface="Helvetica Neue Thin" charset="0"/>
                <a:cs typeface="Helvetica Neue Thin" charset="0"/>
              </a:endParaRPr>
            </a:p>
          </p:txBody>
        </p:sp>
      </p:grpSp>
      <p:grpSp>
        <p:nvGrpSpPr>
          <p:cNvPr id="36" name="Group 35"/>
          <p:cNvGrpSpPr/>
          <p:nvPr/>
        </p:nvGrpSpPr>
        <p:grpSpPr>
          <a:xfrm>
            <a:off x="1377481" y="4942229"/>
            <a:ext cx="9070331" cy="707886"/>
            <a:chOff x="1201019" y="3114206"/>
            <a:chExt cx="9070331" cy="707886"/>
          </a:xfrm>
        </p:grpSpPr>
        <p:sp>
          <p:nvSpPr>
            <p:cNvPr id="22" name="TextBox 21"/>
            <p:cNvSpPr txBox="1"/>
            <p:nvPr/>
          </p:nvSpPr>
          <p:spPr>
            <a:xfrm>
              <a:off x="1201019" y="3212257"/>
              <a:ext cx="2504707" cy="461665"/>
            </a:xfrm>
            <a:prstGeom prst="rect">
              <a:avLst/>
            </a:prstGeom>
            <a:noFill/>
          </p:spPr>
          <p:txBody>
            <a:bodyPr wrap="square" rtlCol="0">
              <a:spAutoFit/>
            </a:bodyPr>
            <a:lstStyle/>
            <a:p>
              <a:r>
                <a:rPr lang="en-US" sz="2400" b="1" dirty="0" smtClean="0">
                  <a:solidFill>
                    <a:schemeClr val="bg1"/>
                  </a:solidFill>
                  <a:latin typeface="Helvetica Neue Thin" charset="0"/>
                  <a:ea typeface="Helvetica Neue Thin" charset="0"/>
                  <a:cs typeface="Helvetica Neue Thin" charset="0"/>
                </a:rPr>
                <a:t>MSER</a:t>
              </a:r>
              <a:endParaRPr lang="en-US" altLang="zh-CN" sz="2400" dirty="0" smtClean="0">
                <a:solidFill>
                  <a:schemeClr val="bg1"/>
                </a:solidFill>
                <a:latin typeface="Helvetica Neue Thin" charset="0"/>
                <a:ea typeface="Helvetica Neue Thin" charset="0"/>
                <a:cs typeface="Helvetica Neue Thin" charset="0"/>
              </a:endParaRPr>
            </a:p>
          </p:txBody>
        </p:sp>
        <p:sp>
          <p:nvSpPr>
            <p:cNvPr id="31" name="TextBox 30"/>
            <p:cNvSpPr txBox="1"/>
            <p:nvPr/>
          </p:nvSpPr>
          <p:spPr>
            <a:xfrm>
              <a:off x="4561721" y="3114206"/>
              <a:ext cx="2456817" cy="707886"/>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SVM</a:t>
              </a:r>
              <a:r>
                <a:rPr lang="zh-CN" altLang="en-US" sz="2400" dirty="0" smtClean="0">
                  <a:solidFill>
                    <a:schemeClr val="bg1"/>
                  </a:solidFill>
                  <a:latin typeface="Helvetica Neue Thin" charset="0"/>
                  <a:ea typeface="Helvetica Neue Thin" charset="0"/>
                  <a:cs typeface="Helvetica Neue Thin" charset="0"/>
                </a:rPr>
                <a:t> </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(Support Vector Machine) </a:t>
              </a:r>
              <a:endParaRPr lang="en-US" sz="1600" dirty="0">
                <a:solidFill>
                  <a:schemeClr val="bg1"/>
                </a:solidFill>
                <a:latin typeface="Helvetica Neue Thin" charset="0"/>
                <a:ea typeface="Helvetica Neue Thin" charset="0"/>
                <a:cs typeface="Helvetica Neue Thin" charset="0"/>
              </a:endParaRPr>
            </a:p>
          </p:txBody>
        </p:sp>
        <p:sp>
          <p:nvSpPr>
            <p:cNvPr id="33" name="TextBox 32"/>
            <p:cNvSpPr txBox="1"/>
            <p:nvPr/>
          </p:nvSpPr>
          <p:spPr>
            <a:xfrm>
              <a:off x="9003801" y="3206904"/>
              <a:ext cx="1267549" cy="461665"/>
            </a:xfrm>
            <a:prstGeom prst="rect">
              <a:avLst/>
            </a:prstGeom>
            <a:noFill/>
          </p:spPr>
          <p:txBody>
            <a:bodyPr wrap="square" rtlCol="0">
              <a:spAutoFit/>
            </a:bodyPr>
            <a:lstStyle/>
            <a:p>
              <a:r>
                <a:rPr lang="en-US" sz="2400" dirty="0" smtClean="0">
                  <a:solidFill>
                    <a:schemeClr val="bg1"/>
                  </a:solidFill>
                  <a:latin typeface="Helvetica Neue Thin" charset="0"/>
                  <a:ea typeface="Helvetica Neue Thin" charset="0"/>
                  <a:cs typeface="Helvetica Neue Thin" charset="0"/>
                </a:rPr>
                <a:t>75.17%</a:t>
              </a:r>
              <a:endParaRPr lang="en-US" altLang="zh-CN" sz="2400" dirty="0" smtClean="0">
                <a:solidFill>
                  <a:schemeClr val="bg1"/>
                </a:solidFill>
                <a:latin typeface="Helvetica Neue Thin" charset="0"/>
                <a:ea typeface="Helvetica Neue Thin" charset="0"/>
                <a:cs typeface="Helvetica Neue Thin" charset="0"/>
              </a:endParaRPr>
            </a:p>
          </p:txBody>
        </p:sp>
      </p:grpSp>
      <p:grpSp>
        <p:nvGrpSpPr>
          <p:cNvPr id="39" name="Group 38"/>
          <p:cNvGrpSpPr/>
          <p:nvPr/>
        </p:nvGrpSpPr>
        <p:grpSpPr>
          <a:xfrm>
            <a:off x="1377481" y="3515710"/>
            <a:ext cx="9070330" cy="707886"/>
            <a:chOff x="1201020" y="3674362"/>
            <a:chExt cx="9070330" cy="707886"/>
          </a:xfrm>
        </p:grpSpPr>
        <p:sp>
          <p:nvSpPr>
            <p:cNvPr id="23" name="TextBox 22"/>
            <p:cNvSpPr txBox="1"/>
            <p:nvPr/>
          </p:nvSpPr>
          <p:spPr>
            <a:xfrm>
              <a:off x="1201020" y="3837099"/>
              <a:ext cx="2156583" cy="461665"/>
            </a:xfrm>
            <a:prstGeom prst="rect">
              <a:avLst/>
            </a:prstGeom>
            <a:noFill/>
          </p:spPr>
          <p:txBody>
            <a:bodyPr wrap="square" rtlCol="0">
              <a:spAutoFit/>
            </a:bodyPr>
            <a:lstStyle/>
            <a:p>
              <a:r>
                <a:rPr lang="en-US" altLang="zh-CN" sz="2400" b="1" dirty="0" smtClean="0">
                  <a:solidFill>
                    <a:schemeClr val="bg1"/>
                  </a:solidFill>
                  <a:latin typeface="Helvetica Neue Thin" charset="0"/>
                  <a:ea typeface="Helvetica Neue Thin" charset="0"/>
                  <a:cs typeface="Helvetica Neue Thin" charset="0"/>
                </a:rPr>
                <a:t>SIFT</a:t>
              </a:r>
              <a:endParaRPr lang="en-US" altLang="zh-CN" sz="2400" dirty="0" smtClean="0">
                <a:solidFill>
                  <a:schemeClr val="bg1"/>
                </a:solidFill>
                <a:latin typeface="Helvetica Neue Thin" charset="0"/>
                <a:ea typeface="Helvetica Neue Thin" charset="0"/>
                <a:cs typeface="Helvetica Neue Thin" charset="0"/>
              </a:endParaRPr>
            </a:p>
          </p:txBody>
        </p:sp>
        <p:sp>
          <p:nvSpPr>
            <p:cNvPr id="37" name="TextBox 36"/>
            <p:cNvSpPr txBox="1"/>
            <p:nvPr/>
          </p:nvSpPr>
          <p:spPr>
            <a:xfrm>
              <a:off x="9003801" y="3840038"/>
              <a:ext cx="1267549" cy="461665"/>
            </a:xfrm>
            <a:prstGeom prst="rect">
              <a:avLst/>
            </a:prstGeom>
            <a:noFill/>
          </p:spPr>
          <p:txBody>
            <a:bodyPr wrap="square" rtlCol="0">
              <a:spAutoFit/>
            </a:bodyPr>
            <a:lstStyle/>
            <a:p>
              <a:r>
                <a:rPr lang="en-US" sz="2400" dirty="0" smtClean="0">
                  <a:solidFill>
                    <a:schemeClr val="bg1"/>
                  </a:solidFill>
                  <a:latin typeface="Helvetica Neue Thin" charset="0"/>
                  <a:ea typeface="Helvetica Neue Thin" charset="0"/>
                  <a:cs typeface="Helvetica Neue Thin" charset="0"/>
                </a:rPr>
                <a:t>63.10%</a:t>
              </a:r>
              <a:endParaRPr lang="en-US" altLang="zh-CN" sz="2400" dirty="0" smtClean="0">
                <a:solidFill>
                  <a:schemeClr val="bg1"/>
                </a:solidFill>
                <a:latin typeface="Helvetica Neue Thin" charset="0"/>
                <a:ea typeface="Helvetica Neue Thin" charset="0"/>
                <a:cs typeface="Helvetica Neue Thin" charset="0"/>
              </a:endParaRPr>
            </a:p>
          </p:txBody>
        </p:sp>
        <p:sp>
          <p:nvSpPr>
            <p:cNvPr id="38" name="TextBox 37"/>
            <p:cNvSpPr txBox="1"/>
            <p:nvPr/>
          </p:nvSpPr>
          <p:spPr>
            <a:xfrm>
              <a:off x="4595344" y="3674362"/>
              <a:ext cx="2302362" cy="707886"/>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KNN </a:t>
              </a:r>
              <a:r>
                <a:rPr lang="zh-CN" altLang="en-US" sz="2400" dirty="0" smtClean="0">
                  <a:solidFill>
                    <a:schemeClr val="bg1"/>
                  </a:solidFill>
                  <a:latin typeface="Helvetica Neue Thin" charset="0"/>
                  <a:ea typeface="Helvetica Neue Thin" charset="0"/>
                  <a:cs typeface="Helvetica Neue Thin" charset="0"/>
                </a:rPr>
                <a:t> </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a:t>
              </a:r>
              <a:r>
                <a:rPr lang="en-US" altLang="zh-CN" sz="1600" i="1" dirty="0">
                  <a:solidFill>
                    <a:schemeClr val="bg1"/>
                  </a:solidFill>
                  <a:latin typeface="Helvetica Neue Thin" charset="0"/>
                  <a:ea typeface="Helvetica Neue Thin" charset="0"/>
                  <a:cs typeface="Helvetica Neue Thin" charset="0"/>
                </a:rPr>
                <a:t>k</a:t>
              </a:r>
              <a:r>
                <a:rPr lang="en-US" altLang="zh-CN" sz="1600" dirty="0">
                  <a:solidFill>
                    <a:schemeClr val="bg1"/>
                  </a:solidFill>
                  <a:latin typeface="Helvetica Neue Thin" charset="0"/>
                  <a:ea typeface="Helvetica Neue Thin" charset="0"/>
                  <a:cs typeface="Helvetica Neue Thin" charset="0"/>
                </a:rPr>
                <a:t>-Nearest Neighbors</a:t>
              </a:r>
              <a:r>
                <a:rPr lang="en-US" altLang="zh-CN" sz="1600" dirty="0" smtClean="0">
                  <a:solidFill>
                    <a:schemeClr val="bg1"/>
                  </a:solidFill>
                  <a:latin typeface="Helvetica Neue Thin" charset="0"/>
                  <a:ea typeface="Helvetica Neue Thin" charset="0"/>
                  <a:cs typeface="Helvetica Neue Thin" charset="0"/>
                </a:rPr>
                <a:t>) </a:t>
              </a:r>
              <a:endParaRPr lang="en-US" sz="1600" dirty="0">
                <a:solidFill>
                  <a:schemeClr val="bg1"/>
                </a:solidFill>
                <a:latin typeface="Helvetica Neue Thin" charset="0"/>
                <a:ea typeface="Helvetica Neue Thin" charset="0"/>
                <a:cs typeface="Helvetica Neue Thin" charset="0"/>
              </a:endParaRPr>
            </a:p>
          </p:txBody>
        </p:sp>
      </p:grpSp>
      <p:grpSp>
        <p:nvGrpSpPr>
          <p:cNvPr id="42" name="Group 41"/>
          <p:cNvGrpSpPr/>
          <p:nvPr/>
        </p:nvGrpSpPr>
        <p:grpSpPr>
          <a:xfrm>
            <a:off x="1377481" y="4228412"/>
            <a:ext cx="9070331" cy="702768"/>
            <a:chOff x="1201019" y="4870262"/>
            <a:chExt cx="9070331" cy="702768"/>
          </a:xfrm>
        </p:grpSpPr>
        <p:sp>
          <p:nvSpPr>
            <p:cNvPr id="25" name="TextBox 24"/>
            <p:cNvSpPr txBox="1"/>
            <p:nvPr/>
          </p:nvSpPr>
          <p:spPr>
            <a:xfrm>
              <a:off x="1201019" y="5040995"/>
              <a:ext cx="2661913" cy="461665"/>
            </a:xfrm>
            <a:prstGeom prst="rect">
              <a:avLst/>
            </a:prstGeom>
            <a:noFill/>
          </p:spPr>
          <p:txBody>
            <a:bodyPr wrap="square" rtlCol="0">
              <a:spAutoFit/>
            </a:bodyPr>
            <a:lstStyle/>
            <a:p>
              <a:r>
                <a:rPr lang="en-US" altLang="zh-CN" sz="2400" b="1" dirty="0" smtClean="0">
                  <a:solidFill>
                    <a:schemeClr val="bg1"/>
                  </a:solidFill>
                  <a:latin typeface="Helvetica Neue Thin" charset="0"/>
                  <a:ea typeface="Helvetica Neue Thin" charset="0"/>
                  <a:cs typeface="Helvetica Neue Thin" charset="0"/>
                </a:rPr>
                <a:t>Harris Corner</a:t>
              </a:r>
              <a:endParaRPr lang="en-US" altLang="zh-CN" sz="2400" dirty="0" smtClean="0">
                <a:solidFill>
                  <a:schemeClr val="bg1"/>
                </a:solidFill>
                <a:latin typeface="Helvetica Neue Thin" charset="0"/>
                <a:ea typeface="Helvetica Neue Thin" charset="0"/>
                <a:cs typeface="Helvetica Neue Thin" charset="0"/>
              </a:endParaRPr>
            </a:p>
          </p:txBody>
        </p:sp>
        <p:sp>
          <p:nvSpPr>
            <p:cNvPr id="40" name="TextBox 39"/>
            <p:cNvSpPr txBox="1"/>
            <p:nvPr/>
          </p:nvSpPr>
          <p:spPr>
            <a:xfrm>
              <a:off x="4759265" y="4870262"/>
              <a:ext cx="2061731" cy="702768"/>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KNN</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a:t>
              </a:r>
              <a:r>
                <a:rPr lang="en-US" altLang="zh-CN" sz="1600" i="1" dirty="0" smtClean="0">
                  <a:solidFill>
                    <a:schemeClr val="bg1"/>
                  </a:solidFill>
                  <a:latin typeface="Helvetica Neue Thin" charset="0"/>
                  <a:ea typeface="Helvetica Neue Thin" charset="0"/>
                  <a:cs typeface="Helvetica Neue Thin" charset="0"/>
                </a:rPr>
                <a:t>k</a:t>
              </a:r>
              <a:r>
                <a:rPr lang="en-US" altLang="zh-CN" sz="1600" dirty="0" smtClean="0">
                  <a:solidFill>
                    <a:schemeClr val="bg1"/>
                  </a:solidFill>
                  <a:latin typeface="Helvetica Neue Thin" charset="0"/>
                  <a:ea typeface="Helvetica Neue Thin" charset="0"/>
                  <a:cs typeface="Helvetica Neue Thin" charset="0"/>
                </a:rPr>
                <a:t>-Nearest Neighbors) </a:t>
              </a:r>
              <a:endParaRPr lang="en-US" sz="1600" dirty="0">
                <a:solidFill>
                  <a:schemeClr val="bg1"/>
                </a:solidFill>
                <a:latin typeface="Helvetica Neue Thin" charset="0"/>
                <a:ea typeface="Helvetica Neue Thin" charset="0"/>
                <a:cs typeface="Helvetica Neue Thin" charset="0"/>
              </a:endParaRPr>
            </a:p>
          </p:txBody>
        </p:sp>
        <p:sp>
          <p:nvSpPr>
            <p:cNvPr id="41" name="TextBox 40"/>
            <p:cNvSpPr txBox="1"/>
            <p:nvPr/>
          </p:nvSpPr>
          <p:spPr>
            <a:xfrm>
              <a:off x="9003801" y="4992878"/>
              <a:ext cx="1267549" cy="461665"/>
            </a:xfrm>
            <a:prstGeom prst="rect">
              <a:avLst/>
            </a:prstGeom>
            <a:noFill/>
          </p:spPr>
          <p:txBody>
            <a:bodyPr wrap="square" rtlCol="0">
              <a:spAutoFit/>
            </a:bodyPr>
            <a:lstStyle/>
            <a:p>
              <a:r>
                <a:rPr lang="en-US" sz="2400" dirty="0" smtClean="0">
                  <a:solidFill>
                    <a:schemeClr val="bg1"/>
                  </a:solidFill>
                  <a:latin typeface="Helvetica Neue Thin" charset="0"/>
                  <a:ea typeface="Helvetica Neue Thin" charset="0"/>
                  <a:cs typeface="Helvetica Neue Thin" charset="0"/>
                </a:rPr>
                <a:t>66.25%</a:t>
              </a:r>
              <a:endParaRPr lang="en-US" altLang="zh-CN" sz="2400" dirty="0" smtClean="0">
                <a:solidFill>
                  <a:schemeClr val="bg1"/>
                </a:solidFill>
                <a:latin typeface="Helvetica Neue Thin" charset="0"/>
                <a:ea typeface="Helvetica Neue Thin" charset="0"/>
                <a:cs typeface="Helvetica Neue Thin" charset="0"/>
              </a:endParaRPr>
            </a:p>
          </p:txBody>
        </p:sp>
      </p:grpSp>
      <p:grpSp>
        <p:nvGrpSpPr>
          <p:cNvPr id="45" name="Group 44"/>
          <p:cNvGrpSpPr/>
          <p:nvPr/>
        </p:nvGrpSpPr>
        <p:grpSpPr>
          <a:xfrm>
            <a:off x="1377482" y="2849137"/>
            <a:ext cx="8995939" cy="707886"/>
            <a:chOff x="1201020" y="2865179"/>
            <a:chExt cx="8995939" cy="707886"/>
          </a:xfrm>
        </p:grpSpPr>
        <p:sp>
          <p:nvSpPr>
            <p:cNvPr id="24" name="TextBox 23"/>
            <p:cNvSpPr txBox="1"/>
            <p:nvPr/>
          </p:nvSpPr>
          <p:spPr>
            <a:xfrm>
              <a:off x="1201020" y="2949848"/>
              <a:ext cx="2156583" cy="461665"/>
            </a:xfrm>
            <a:prstGeom prst="rect">
              <a:avLst/>
            </a:prstGeom>
            <a:noFill/>
          </p:spPr>
          <p:txBody>
            <a:bodyPr wrap="square" rtlCol="0">
              <a:spAutoFit/>
            </a:bodyPr>
            <a:lstStyle/>
            <a:p>
              <a:r>
                <a:rPr lang="en-US" altLang="zh-CN" sz="2400" b="1" dirty="0" err="1" smtClean="0">
                  <a:solidFill>
                    <a:schemeClr val="bg1"/>
                  </a:solidFill>
                  <a:latin typeface="Helvetica Neue Thin" charset="0"/>
                  <a:ea typeface="Helvetica Neue Thin" charset="0"/>
                  <a:cs typeface="Helvetica Neue Thin" charset="0"/>
                </a:rPr>
                <a:t>HoG</a:t>
              </a:r>
              <a:endParaRPr lang="en-US" altLang="zh-CN" sz="2400" dirty="0" smtClean="0">
                <a:solidFill>
                  <a:schemeClr val="bg1"/>
                </a:solidFill>
                <a:latin typeface="Helvetica Neue Thin" charset="0"/>
                <a:ea typeface="Helvetica Neue Thin" charset="0"/>
                <a:cs typeface="Helvetica Neue Thin" charset="0"/>
              </a:endParaRPr>
            </a:p>
          </p:txBody>
        </p:sp>
        <p:sp>
          <p:nvSpPr>
            <p:cNvPr id="43" name="TextBox 42"/>
            <p:cNvSpPr txBox="1"/>
            <p:nvPr/>
          </p:nvSpPr>
          <p:spPr>
            <a:xfrm>
              <a:off x="8981661" y="2975705"/>
              <a:ext cx="1215298" cy="461665"/>
            </a:xfrm>
            <a:prstGeom prst="rect">
              <a:avLst/>
            </a:prstGeom>
            <a:noFill/>
          </p:spPr>
          <p:txBody>
            <a:bodyPr wrap="square" rtlCol="0">
              <a:spAutoFit/>
            </a:bodyPr>
            <a:lstStyle/>
            <a:p>
              <a:r>
                <a:rPr lang="en-US" sz="2400" dirty="0" smtClean="0">
                  <a:solidFill>
                    <a:schemeClr val="bg1"/>
                  </a:solidFill>
                  <a:latin typeface="Helvetica Neue Thin" charset="0"/>
                  <a:ea typeface="Helvetica Neue Thin" charset="0"/>
                  <a:cs typeface="Helvetica Neue Thin" charset="0"/>
                </a:rPr>
                <a:t>56.81%</a:t>
              </a:r>
              <a:endParaRPr lang="en-US" altLang="zh-CN" sz="2400" dirty="0" smtClean="0">
                <a:solidFill>
                  <a:schemeClr val="bg1"/>
                </a:solidFill>
                <a:latin typeface="Helvetica Neue Thin" charset="0"/>
                <a:ea typeface="Helvetica Neue Thin" charset="0"/>
                <a:cs typeface="Helvetica Neue Thin" charset="0"/>
              </a:endParaRPr>
            </a:p>
          </p:txBody>
        </p:sp>
        <p:sp>
          <p:nvSpPr>
            <p:cNvPr id="44" name="TextBox 43"/>
            <p:cNvSpPr txBox="1"/>
            <p:nvPr/>
          </p:nvSpPr>
          <p:spPr>
            <a:xfrm>
              <a:off x="4638950" y="2865179"/>
              <a:ext cx="2302362" cy="707886"/>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Logistic </a:t>
              </a:r>
              <a:r>
                <a:rPr lang="zh-CN" altLang="en-US" sz="2400" dirty="0" smtClean="0">
                  <a:solidFill>
                    <a:schemeClr val="bg1"/>
                  </a:solidFill>
                  <a:latin typeface="Helvetica Neue Thin" charset="0"/>
                  <a:ea typeface="Helvetica Neue Thin" charset="0"/>
                  <a:cs typeface="Helvetica Neue Thin" charset="0"/>
                </a:rPr>
                <a:t> </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(Logistic Regression) </a:t>
              </a:r>
              <a:endParaRPr lang="en-US" sz="1600" dirty="0">
                <a:solidFill>
                  <a:schemeClr val="bg1"/>
                </a:solidFill>
                <a:latin typeface="Helvetica Neue Thin" charset="0"/>
                <a:ea typeface="Helvetica Neue Thin" charset="0"/>
                <a:cs typeface="Helvetica Neue Thin" charset="0"/>
              </a:endParaRPr>
            </a:p>
          </p:txBody>
        </p:sp>
      </p:grpSp>
    </p:spTree>
    <p:extLst>
      <p:ext uri="{BB962C8B-B14F-4D97-AF65-F5344CB8AC3E}">
        <p14:creationId xmlns:p14="http://schemas.microsoft.com/office/powerpoint/2010/main" val="100484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39926" y="523313"/>
            <a:ext cx="6271835" cy="4760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err="1" smtClean="0">
                <a:solidFill>
                  <a:schemeClr val="bg1"/>
                </a:solidFill>
                <a:latin typeface="Helvetica Neue Thin" charset="0"/>
                <a:ea typeface="Helvetica Neue Thin" charset="0"/>
                <a:cs typeface="Helvetica Neue Thin" charset="0"/>
              </a:rPr>
              <a:t>iBooster</a:t>
            </a:r>
            <a:r>
              <a:rPr lang="en-US" sz="3200" dirty="0" smtClean="0">
                <a:solidFill>
                  <a:schemeClr val="bg1"/>
                </a:solidFill>
                <a:latin typeface="Helvetica Neue Thin" charset="0"/>
                <a:ea typeface="Helvetica Neue Thin" charset="0"/>
                <a:cs typeface="Helvetica Neue Thin" charset="0"/>
              </a:rPr>
              <a:t> Results</a:t>
            </a:r>
            <a:endParaRPr lang="en-US" sz="3200" dirty="0" smtClean="0">
              <a:solidFill>
                <a:schemeClr val="bg1"/>
              </a:solidFill>
              <a:latin typeface="Helvetica Neue Thin" charset="0"/>
              <a:ea typeface="Helvetica Neue Thin" charset="0"/>
              <a:cs typeface="Helvetica Neue Thin" charset="0"/>
            </a:endParaRPr>
          </a:p>
        </p:txBody>
      </p:sp>
      <p:sp>
        <p:nvSpPr>
          <p:cNvPr id="5" name="Cube 4"/>
          <p:cNvSpPr/>
          <p:nvPr/>
        </p:nvSpPr>
        <p:spPr>
          <a:xfrm>
            <a:off x="846641" y="584162"/>
            <a:ext cx="354379" cy="354379"/>
          </a:xfrm>
          <a:prstGeom prst="cube">
            <a:avLst/>
          </a:prstGeom>
          <a:solidFill>
            <a:schemeClr val="bg2">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853243" y="2023466"/>
            <a:ext cx="3361038" cy="4760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dirty="0" smtClean="0">
              <a:solidFill>
                <a:schemeClr val="bg1"/>
              </a:solidFill>
              <a:latin typeface="Helvetica Neue Thin" charset="0"/>
              <a:ea typeface="Helvetica Neue Thin" charset="0"/>
              <a:cs typeface="Helvetica Neue Thin" charset="0"/>
            </a:endParaRPr>
          </a:p>
        </p:txBody>
      </p:sp>
      <p:cxnSp>
        <p:nvCxnSpPr>
          <p:cNvPr id="8" name="Straight Connector 7"/>
          <p:cNvCxnSpPr/>
          <p:nvPr/>
        </p:nvCxnSpPr>
        <p:spPr>
          <a:xfrm flipH="1">
            <a:off x="1377482" y="2023466"/>
            <a:ext cx="9178222" cy="0"/>
          </a:xfrm>
          <a:prstGeom prst="line">
            <a:avLst/>
          </a:prstGeom>
          <a:ln w="127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1377482" y="2954054"/>
            <a:ext cx="9178222" cy="0"/>
          </a:xfrm>
          <a:prstGeom prst="line">
            <a:avLst/>
          </a:prstGeom>
          <a:ln w="127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579352" y="2243852"/>
            <a:ext cx="1840050" cy="523220"/>
          </a:xfrm>
          <a:prstGeom prst="rect">
            <a:avLst/>
          </a:prstGeom>
          <a:noFill/>
        </p:spPr>
        <p:txBody>
          <a:bodyPr wrap="square" rtlCol="0">
            <a:spAutoFit/>
          </a:bodyPr>
          <a:lstStyle/>
          <a:p>
            <a:r>
              <a:rPr lang="en-US" sz="2800" dirty="0" err="1" smtClean="0">
                <a:solidFill>
                  <a:schemeClr val="bg1"/>
                </a:solidFill>
                <a:latin typeface="Helvetica Neue Light" charset="0"/>
                <a:ea typeface="Helvetica Neue Light" charset="0"/>
                <a:cs typeface="Helvetica Neue Light" charset="0"/>
              </a:rPr>
              <a:t>iExtractor</a:t>
            </a:r>
            <a:endParaRPr lang="en-US" sz="2800" dirty="0">
              <a:solidFill>
                <a:schemeClr val="bg1"/>
              </a:solidFill>
              <a:latin typeface="Helvetica Neue Light" charset="0"/>
              <a:ea typeface="Helvetica Neue Light" charset="0"/>
              <a:cs typeface="Helvetica Neue Light" charset="0"/>
            </a:endParaRPr>
          </a:p>
        </p:txBody>
      </p:sp>
      <p:sp>
        <p:nvSpPr>
          <p:cNvPr id="17" name="TextBox 16"/>
          <p:cNvSpPr txBox="1"/>
          <p:nvPr/>
        </p:nvSpPr>
        <p:spPr>
          <a:xfrm>
            <a:off x="5126331" y="2277834"/>
            <a:ext cx="1680519" cy="523220"/>
          </a:xfrm>
          <a:prstGeom prst="rect">
            <a:avLst/>
          </a:prstGeom>
          <a:noFill/>
        </p:spPr>
        <p:txBody>
          <a:bodyPr wrap="square" rtlCol="0">
            <a:spAutoFit/>
          </a:bodyPr>
          <a:lstStyle/>
          <a:p>
            <a:r>
              <a:rPr lang="en-US" sz="2800" dirty="0" err="1" smtClean="0">
                <a:solidFill>
                  <a:schemeClr val="bg1"/>
                </a:solidFill>
                <a:latin typeface="Helvetica Neue Light" charset="0"/>
                <a:ea typeface="Helvetica Neue Light" charset="0"/>
                <a:cs typeface="Helvetica Neue Light" charset="0"/>
              </a:rPr>
              <a:t>iBooster</a:t>
            </a:r>
            <a:endParaRPr lang="en-US" sz="2800" dirty="0">
              <a:solidFill>
                <a:schemeClr val="bg1"/>
              </a:solidFill>
              <a:latin typeface="Helvetica Neue Thin" charset="0"/>
              <a:ea typeface="Helvetica Neue Thin" charset="0"/>
              <a:cs typeface="Helvetica Neue Thin" charset="0"/>
            </a:endParaRPr>
          </a:p>
        </p:txBody>
      </p:sp>
      <p:sp>
        <p:nvSpPr>
          <p:cNvPr id="19" name="TextBox 18"/>
          <p:cNvSpPr txBox="1"/>
          <p:nvPr/>
        </p:nvSpPr>
        <p:spPr>
          <a:xfrm>
            <a:off x="8875185" y="2277834"/>
            <a:ext cx="1680519" cy="523220"/>
          </a:xfrm>
          <a:prstGeom prst="rect">
            <a:avLst/>
          </a:prstGeom>
          <a:noFill/>
        </p:spPr>
        <p:txBody>
          <a:bodyPr wrap="square" rtlCol="0">
            <a:spAutoFit/>
          </a:bodyPr>
          <a:lstStyle/>
          <a:p>
            <a:r>
              <a:rPr lang="en-US" sz="2800" dirty="0" smtClean="0">
                <a:solidFill>
                  <a:schemeClr val="bg1"/>
                </a:solidFill>
                <a:latin typeface="Helvetica Neue Light" charset="0"/>
                <a:ea typeface="Helvetica Neue Light" charset="0"/>
                <a:cs typeface="Helvetica Neue Light" charset="0"/>
              </a:rPr>
              <a:t>Accuracy</a:t>
            </a:r>
            <a:endParaRPr lang="en-US" sz="2800" dirty="0">
              <a:solidFill>
                <a:schemeClr val="bg1"/>
              </a:solidFill>
              <a:latin typeface="Helvetica Neue Light" charset="0"/>
              <a:ea typeface="Helvetica Neue Light" charset="0"/>
              <a:cs typeface="Helvetica Neue Light" charset="0"/>
            </a:endParaRPr>
          </a:p>
        </p:txBody>
      </p:sp>
      <p:grpSp>
        <p:nvGrpSpPr>
          <p:cNvPr id="2" name="Group 1"/>
          <p:cNvGrpSpPr/>
          <p:nvPr/>
        </p:nvGrpSpPr>
        <p:grpSpPr>
          <a:xfrm>
            <a:off x="1377481" y="3233928"/>
            <a:ext cx="9070330" cy="707886"/>
            <a:chOff x="1377481" y="3233928"/>
            <a:chExt cx="9070330" cy="707886"/>
          </a:xfrm>
        </p:grpSpPr>
        <p:grpSp>
          <p:nvGrpSpPr>
            <p:cNvPr id="39" name="Group 38"/>
            <p:cNvGrpSpPr/>
            <p:nvPr/>
          </p:nvGrpSpPr>
          <p:grpSpPr>
            <a:xfrm>
              <a:off x="1377481" y="3405733"/>
              <a:ext cx="9070330" cy="464604"/>
              <a:chOff x="1201020" y="3837099"/>
              <a:chExt cx="9070330" cy="464604"/>
            </a:xfrm>
          </p:grpSpPr>
          <p:sp>
            <p:nvSpPr>
              <p:cNvPr id="23" name="TextBox 22"/>
              <p:cNvSpPr txBox="1"/>
              <p:nvPr/>
            </p:nvSpPr>
            <p:spPr>
              <a:xfrm>
                <a:off x="1201020" y="3837099"/>
                <a:ext cx="2156583" cy="461665"/>
              </a:xfrm>
              <a:prstGeom prst="rect">
                <a:avLst/>
              </a:prstGeom>
              <a:noFill/>
            </p:spPr>
            <p:txBody>
              <a:bodyPr wrap="square" rtlCol="0">
                <a:spAutoFit/>
              </a:bodyPr>
              <a:lstStyle/>
              <a:p>
                <a:r>
                  <a:rPr lang="en-US" altLang="zh-CN" sz="2400" b="1" dirty="0" smtClean="0">
                    <a:solidFill>
                      <a:schemeClr val="bg1"/>
                    </a:solidFill>
                    <a:latin typeface="Helvetica Neue Thin" charset="0"/>
                    <a:ea typeface="Helvetica Neue Thin" charset="0"/>
                    <a:cs typeface="Helvetica Neue Thin" charset="0"/>
                  </a:rPr>
                  <a:t>SIFT</a:t>
                </a:r>
                <a:endParaRPr lang="en-US" altLang="zh-CN" sz="2400" dirty="0" smtClean="0">
                  <a:solidFill>
                    <a:schemeClr val="bg1"/>
                  </a:solidFill>
                  <a:latin typeface="Helvetica Neue Thin" charset="0"/>
                  <a:ea typeface="Helvetica Neue Thin" charset="0"/>
                  <a:cs typeface="Helvetica Neue Thin" charset="0"/>
                </a:endParaRPr>
              </a:p>
            </p:txBody>
          </p:sp>
          <p:sp>
            <p:nvSpPr>
              <p:cNvPr id="37" name="TextBox 36"/>
              <p:cNvSpPr txBox="1"/>
              <p:nvPr/>
            </p:nvSpPr>
            <p:spPr>
              <a:xfrm>
                <a:off x="9003801" y="3840038"/>
                <a:ext cx="1267549" cy="461665"/>
              </a:xfrm>
              <a:prstGeom prst="rect">
                <a:avLst/>
              </a:prstGeom>
              <a:noFill/>
            </p:spPr>
            <p:txBody>
              <a:bodyPr wrap="square" rtlCol="0">
                <a:spAutoFit/>
              </a:bodyPr>
              <a:lstStyle/>
              <a:p>
                <a:r>
                  <a:rPr lang="en-US" sz="2400" dirty="0" smtClean="0">
                    <a:solidFill>
                      <a:schemeClr val="bg1"/>
                    </a:solidFill>
                    <a:latin typeface="Helvetica Neue Thin" charset="0"/>
                    <a:ea typeface="Helvetica Neue Thin" charset="0"/>
                    <a:cs typeface="Helvetica Neue Thin" charset="0"/>
                  </a:rPr>
                  <a:t>71.05%</a:t>
                </a:r>
                <a:endParaRPr lang="en-US" altLang="zh-CN" sz="2400" dirty="0" smtClean="0">
                  <a:solidFill>
                    <a:schemeClr val="bg1"/>
                  </a:solidFill>
                  <a:latin typeface="Helvetica Neue Thin" charset="0"/>
                  <a:ea typeface="Helvetica Neue Thin" charset="0"/>
                  <a:cs typeface="Helvetica Neue Thin" charset="0"/>
                </a:endParaRPr>
              </a:p>
            </p:txBody>
          </p:sp>
        </p:grpSp>
        <p:sp>
          <p:nvSpPr>
            <p:cNvPr id="47" name="TextBox 46"/>
            <p:cNvSpPr txBox="1"/>
            <p:nvPr/>
          </p:nvSpPr>
          <p:spPr>
            <a:xfrm>
              <a:off x="4703062" y="3233928"/>
              <a:ext cx="2716728" cy="707886"/>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GBM </a:t>
              </a:r>
              <a:r>
                <a:rPr lang="zh-CN" altLang="en-US" sz="2400" dirty="0" smtClean="0">
                  <a:solidFill>
                    <a:schemeClr val="bg1"/>
                  </a:solidFill>
                  <a:latin typeface="Helvetica Neue Thin" charset="0"/>
                  <a:ea typeface="Helvetica Neue Thin" charset="0"/>
                  <a:cs typeface="Helvetica Neue Thin" charset="0"/>
                </a:rPr>
                <a:t> </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(Gradient Boosting Machine) </a:t>
              </a:r>
              <a:endParaRPr lang="en-US" sz="1600" dirty="0">
                <a:solidFill>
                  <a:schemeClr val="bg1"/>
                </a:solidFill>
                <a:latin typeface="Helvetica Neue Thin" charset="0"/>
                <a:ea typeface="Helvetica Neue Thin" charset="0"/>
                <a:cs typeface="Helvetica Neue Thin" charset="0"/>
              </a:endParaRPr>
            </a:p>
          </p:txBody>
        </p:sp>
      </p:grpSp>
      <p:cxnSp>
        <p:nvCxnSpPr>
          <p:cNvPr id="14" name="Straight Connector 13"/>
          <p:cNvCxnSpPr/>
          <p:nvPr/>
        </p:nvCxnSpPr>
        <p:spPr>
          <a:xfrm flipH="1">
            <a:off x="1377481" y="5068595"/>
            <a:ext cx="9178222" cy="0"/>
          </a:xfrm>
          <a:prstGeom prst="line">
            <a:avLst/>
          </a:prstGeom>
          <a:ln w="127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342360" y="4137295"/>
            <a:ext cx="9070331" cy="707886"/>
            <a:chOff x="1342360" y="4137295"/>
            <a:chExt cx="9070331" cy="707886"/>
          </a:xfrm>
        </p:grpSpPr>
        <p:grpSp>
          <p:nvGrpSpPr>
            <p:cNvPr id="34" name="Group 33"/>
            <p:cNvGrpSpPr/>
            <p:nvPr/>
          </p:nvGrpSpPr>
          <p:grpSpPr>
            <a:xfrm>
              <a:off x="1342360" y="4349491"/>
              <a:ext cx="9070331" cy="462407"/>
              <a:chOff x="1201019" y="5746560"/>
              <a:chExt cx="9070331" cy="462407"/>
            </a:xfrm>
          </p:grpSpPr>
          <p:sp>
            <p:nvSpPr>
              <p:cNvPr id="20" name="TextBox 19"/>
              <p:cNvSpPr txBox="1"/>
              <p:nvPr/>
            </p:nvSpPr>
            <p:spPr>
              <a:xfrm>
                <a:off x="1201019" y="5747302"/>
                <a:ext cx="2661912" cy="461665"/>
              </a:xfrm>
              <a:prstGeom prst="rect">
                <a:avLst/>
              </a:prstGeom>
              <a:noFill/>
            </p:spPr>
            <p:txBody>
              <a:bodyPr wrap="square" rtlCol="0">
                <a:spAutoFit/>
              </a:bodyPr>
              <a:lstStyle/>
              <a:p>
                <a:r>
                  <a:rPr lang="en-US" sz="2400" b="1" dirty="0" smtClean="0">
                    <a:solidFill>
                      <a:schemeClr val="bg1"/>
                    </a:solidFill>
                    <a:latin typeface="Helvetica Neue Thin" charset="0"/>
                    <a:ea typeface="Helvetica Neue Thin" charset="0"/>
                    <a:cs typeface="Helvetica Neue Thin" charset="0"/>
                  </a:rPr>
                  <a:t>CNN </a:t>
                </a:r>
                <a:r>
                  <a:rPr lang="en-US" sz="2400" dirty="0" smtClean="0">
                    <a:solidFill>
                      <a:schemeClr val="bg1"/>
                    </a:solidFill>
                    <a:latin typeface="Helvetica Neue Thin" charset="0"/>
                    <a:ea typeface="Helvetica Neue Thin" charset="0"/>
                    <a:cs typeface="Helvetica Neue Thin" charset="0"/>
                  </a:rPr>
                  <a:t>Nrom2 Layer </a:t>
                </a:r>
                <a:r>
                  <a:rPr lang="zh-CN" altLang="en-US" sz="2400" dirty="0" smtClean="0">
                    <a:solidFill>
                      <a:schemeClr val="bg1"/>
                    </a:solidFill>
                    <a:latin typeface="Helvetica Neue Thin" charset="0"/>
                    <a:ea typeface="Helvetica Neue Thin" charset="0"/>
                    <a:cs typeface="Helvetica Neue Thin" charset="0"/>
                  </a:rPr>
                  <a:t> </a:t>
                </a:r>
                <a:endParaRPr lang="en-US" altLang="zh-CN" sz="2400" dirty="0" smtClean="0">
                  <a:solidFill>
                    <a:schemeClr val="bg1"/>
                  </a:solidFill>
                  <a:latin typeface="Helvetica Neue Thin" charset="0"/>
                  <a:ea typeface="Helvetica Neue Thin" charset="0"/>
                  <a:cs typeface="Helvetica Neue Thin" charset="0"/>
                </a:endParaRPr>
              </a:p>
            </p:txBody>
          </p:sp>
          <p:sp>
            <p:nvSpPr>
              <p:cNvPr id="30" name="TextBox 29"/>
              <p:cNvSpPr txBox="1"/>
              <p:nvPr/>
            </p:nvSpPr>
            <p:spPr>
              <a:xfrm>
                <a:off x="9003801" y="5746560"/>
                <a:ext cx="1267549" cy="461665"/>
              </a:xfrm>
              <a:prstGeom prst="rect">
                <a:avLst/>
              </a:prstGeom>
              <a:noFill/>
            </p:spPr>
            <p:txBody>
              <a:bodyPr wrap="square" rtlCol="0">
                <a:spAutoFit/>
              </a:bodyPr>
              <a:lstStyle/>
              <a:p>
                <a:r>
                  <a:rPr lang="en-US" sz="2400" dirty="0" smtClean="0">
                    <a:solidFill>
                      <a:schemeClr val="bg1"/>
                    </a:solidFill>
                    <a:latin typeface="Helvetica Neue Thin" charset="0"/>
                    <a:ea typeface="Helvetica Neue Thin" charset="0"/>
                    <a:cs typeface="Helvetica Neue Thin" charset="0"/>
                  </a:rPr>
                  <a:t>73.50%</a:t>
                </a:r>
                <a:endParaRPr lang="en-US" altLang="zh-CN" sz="2400" dirty="0" smtClean="0">
                  <a:solidFill>
                    <a:schemeClr val="bg1"/>
                  </a:solidFill>
                  <a:latin typeface="Helvetica Neue Thin" charset="0"/>
                  <a:ea typeface="Helvetica Neue Thin" charset="0"/>
                  <a:cs typeface="Helvetica Neue Thin" charset="0"/>
                </a:endParaRPr>
              </a:p>
            </p:txBody>
          </p:sp>
        </p:grpSp>
        <p:sp>
          <p:nvSpPr>
            <p:cNvPr id="48" name="TextBox 47"/>
            <p:cNvSpPr txBox="1"/>
            <p:nvPr/>
          </p:nvSpPr>
          <p:spPr>
            <a:xfrm>
              <a:off x="4703062" y="4137295"/>
              <a:ext cx="2716728" cy="707886"/>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GBM </a:t>
              </a:r>
              <a:r>
                <a:rPr lang="zh-CN" altLang="en-US" sz="2400" dirty="0" smtClean="0">
                  <a:solidFill>
                    <a:schemeClr val="bg1"/>
                  </a:solidFill>
                  <a:latin typeface="Helvetica Neue Thin" charset="0"/>
                  <a:ea typeface="Helvetica Neue Thin" charset="0"/>
                  <a:cs typeface="Helvetica Neue Thin" charset="0"/>
                </a:rPr>
                <a:t> </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(Gradient Boosting Machine) </a:t>
              </a:r>
              <a:endParaRPr lang="en-US" sz="1600" dirty="0">
                <a:solidFill>
                  <a:schemeClr val="bg1"/>
                </a:solidFill>
                <a:latin typeface="Helvetica Neue Thin" charset="0"/>
                <a:ea typeface="Helvetica Neue Thin" charset="0"/>
                <a:cs typeface="Helvetica Neue Thin" charset="0"/>
              </a:endParaRPr>
            </a:p>
          </p:txBody>
        </p:sp>
      </p:grpSp>
    </p:spTree>
    <p:extLst>
      <p:ext uri="{BB962C8B-B14F-4D97-AF65-F5344CB8AC3E}">
        <p14:creationId xmlns:p14="http://schemas.microsoft.com/office/powerpoint/2010/main" val="137430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971061" y="2579465"/>
            <a:ext cx="4786888" cy="707886"/>
            <a:chOff x="977081" y="3715642"/>
            <a:chExt cx="4786888" cy="707886"/>
          </a:xfrm>
        </p:grpSpPr>
        <p:sp>
          <p:nvSpPr>
            <p:cNvPr id="5" name="TextBox 4"/>
            <p:cNvSpPr txBox="1"/>
            <p:nvPr/>
          </p:nvSpPr>
          <p:spPr>
            <a:xfrm>
              <a:off x="977081" y="3859115"/>
              <a:ext cx="2156583" cy="461665"/>
            </a:xfrm>
            <a:prstGeom prst="rect">
              <a:avLst/>
            </a:prstGeom>
            <a:noFill/>
          </p:spPr>
          <p:txBody>
            <a:bodyPr wrap="square" rtlCol="0">
              <a:spAutoFit/>
            </a:bodyPr>
            <a:lstStyle/>
            <a:p>
              <a:r>
                <a:rPr lang="en-US" altLang="zh-CN" sz="2400" b="1" dirty="0" smtClean="0">
                  <a:solidFill>
                    <a:schemeClr val="bg1"/>
                  </a:solidFill>
                  <a:latin typeface="Helvetica Neue Thin" charset="0"/>
                  <a:ea typeface="Helvetica Neue Thin" charset="0"/>
                  <a:cs typeface="Helvetica Neue Thin" charset="0"/>
                </a:rPr>
                <a:t>SIFT</a:t>
              </a:r>
              <a:endParaRPr lang="en-US" altLang="zh-CN" sz="2400" dirty="0" smtClean="0">
                <a:solidFill>
                  <a:schemeClr val="bg1"/>
                </a:solidFill>
                <a:latin typeface="Helvetica Neue Thin" charset="0"/>
                <a:ea typeface="Helvetica Neue Thin" charset="0"/>
                <a:cs typeface="Helvetica Neue Thin" charset="0"/>
              </a:endParaRPr>
            </a:p>
          </p:txBody>
        </p:sp>
        <p:sp>
          <p:nvSpPr>
            <p:cNvPr id="6" name="TextBox 5"/>
            <p:cNvSpPr txBox="1"/>
            <p:nvPr/>
          </p:nvSpPr>
          <p:spPr>
            <a:xfrm>
              <a:off x="4496420" y="3919547"/>
              <a:ext cx="1267549" cy="461665"/>
            </a:xfrm>
            <a:prstGeom prst="rect">
              <a:avLst/>
            </a:prstGeom>
            <a:noFill/>
          </p:spPr>
          <p:txBody>
            <a:bodyPr wrap="square" rtlCol="0">
              <a:spAutoFit/>
            </a:bodyPr>
            <a:lstStyle/>
            <a:p>
              <a:r>
                <a:rPr lang="en-US" sz="2400" dirty="0" smtClean="0">
                  <a:solidFill>
                    <a:schemeClr val="bg1"/>
                  </a:solidFill>
                  <a:latin typeface="Helvetica Neue Thin" charset="0"/>
                  <a:ea typeface="Helvetica Neue Thin" charset="0"/>
                  <a:cs typeface="Helvetica Neue Thin" charset="0"/>
                </a:rPr>
                <a:t>63.10%</a:t>
              </a:r>
              <a:endParaRPr lang="en-US" altLang="zh-CN" sz="2400" dirty="0" smtClean="0">
                <a:solidFill>
                  <a:schemeClr val="bg1"/>
                </a:solidFill>
                <a:latin typeface="Helvetica Neue Thin" charset="0"/>
                <a:ea typeface="Helvetica Neue Thin" charset="0"/>
                <a:cs typeface="Helvetica Neue Thin" charset="0"/>
              </a:endParaRPr>
            </a:p>
          </p:txBody>
        </p:sp>
        <p:sp>
          <p:nvSpPr>
            <p:cNvPr id="7" name="TextBox 6"/>
            <p:cNvSpPr txBox="1"/>
            <p:nvPr/>
          </p:nvSpPr>
          <p:spPr>
            <a:xfrm>
              <a:off x="2063696" y="3715642"/>
              <a:ext cx="2302362" cy="707886"/>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KNN </a:t>
              </a:r>
              <a:r>
                <a:rPr lang="zh-CN" altLang="en-US" sz="2400" dirty="0" smtClean="0">
                  <a:solidFill>
                    <a:schemeClr val="bg1"/>
                  </a:solidFill>
                  <a:latin typeface="Helvetica Neue Thin" charset="0"/>
                  <a:ea typeface="Helvetica Neue Thin" charset="0"/>
                  <a:cs typeface="Helvetica Neue Thin" charset="0"/>
                </a:rPr>
                <a:t> </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a:t>
              </a:r>
              <a:r>
                <a:rPr lang="en-US" altLang="zh-CN" sz="1600" i="1" dirty="0">
                  <a:solidFill>
                    <a:schemeClr val="bg1"/>
                  </a:solidFill>
                  <a:latin typeface="Helvetica Neue Thin" charset="0"/>
                  <a:ea typeface="Helvetica Neue Thin" charset="0"/>
                  <a:cs typeface="Helvetica Neue Thin" charset="0"/>
                </a:rPr>
                <a:t>k</a:t>
              </a:r>
              <a:r>
                <a:rPr lang="en-US" altLang="zh-CN" sz="1600" dirty="0">
                  <a:solidFill>
                    <a:schemeClr val="bg1"/>
                  </a:solidFill>
                  <a:latin typeface="Helvetica Neue Thin" charset="0"/>
                  <a:ea typeface="Helvetica Neue Thin" charset="0"/>
                  <a:cs typeface="Helvetica Neue Thin" charset="0"/>
                </a:rPr>
                <a:t>-Nearest Neighbors</a:t>
              </a:r>
              <a:r>
                <a:rPr lang="en-US" altLang="zh-CN" sz="1600" dirty="0" smtClean="0">
                  <a:solidFill>
                    <a:schemeClr val="bg1"/>
                  </a:solidFill>
                  <a:latin typeface="Helvetica Neue Thin" charset="0"/>
                  <a:ea typeface="Helvetica Neue Thin" charset="0"/>
                  <a:cs typeface="Helvetica Neue Thin" charset="0"/>
                </a:rPr>
                <a:t>) </a:t>
              </a:r>
              <a:endParaRPr lang="en-US" sz="1600" dirty="0">
                <a:solidFill>
                  <a:schemeClr val="bg1"/>
                </a:solidFill>
                <a:latin typeface="Helvetica Neue Thin" charset="0"/>
                <a:ea typeface="Helvetica Neue Thin" charset="0"/>
                <a:cs typeface="Helvetica Neue Thin" charset="0"/>
              </a:endParaRPr>
            </a:p>
          </p:txBody>
        </p:sp>
      </p:grpSp>
      <p:grpSp>
        <p:nvGrpSpPr>
          <p:cNvPr id="12" name="Group 11"/>
          <p:cNvGrpSpPr/>
          <p:nvPr/>
        </p:nvGrpSpPr>
        <p:grpSpPr>
          <a:xfrm>
            <a:off x="755004" y="2531175"/>
            <a:ext cx="5151869" cy="707886"/>
            <a:chOff x="290302" y="3353476"/>
            <a:chExt cx="9050351" cy="525234"/>
          </a:xfrm>
        </p:grpSpPr>
        <p:grpSp>
          <p:nvGrpSpPr>
            <p:cNvPr id="8" name="Group 7"/>
            <p:cNvGrpSpPr/>
            <p:nvPr/>
          </p:nvGrpSpPr>
          <p:grpSpPr>
            <a:xfrm>
              <a:off x="290302" y="3409082"/>
              <a:ext cx="9050351" cy="461665"/>
              <a:chOff x="113841" y="3840448"/>
              <a:chExt cx="9050351" cy="461665"/>
            </a:xfrm>
          </p:grpSpPr>
          <p:sp>
            <p:nvSpPr>
              <p:cNvPr id="9" name="TextBox 8"/>
              <p:cNvSpPr txBox="1"/>
              <p:nvPr/>
            </p:nvSpPr>
            <p:spPr>
              <a:xfrm>
                <a:off x="113841" y="3840448"/>
                <a:ext cx="2156584" cy="461665"/>
              </a:xfrm>
              <a:prstGeom prst="rect">
                <a:avLst/>
              </a:prstGeom>
              <a:noFill/>
            </p:spPr>
            <p:txBody>
              <a:bodyPr wrap="square" rtlCol="0">
                <a:spAutoFit/>
              </a:bodyPr>
              <a:lstStyle/>
              <a:p>
                <a:r>
                  <a:rPr lang="en-US" altLang="zh-CN" sz="2400" b="1" dirty="0" smtClean="0">
                    <a:solidFill>
                      <a:schemeClr val="bg1"/>
                    </a:solidFill>
                    <a:latin typeface="Helvetica Neue Thin" charset="0"/>
                    <a:ea typeface="Helvetica Neue Thin" charset="0"/>
                    <a:cs typeface="Helvetica Neue Thin" charset="0"/>
                  </a:rPr>
                  <a:t>SIFT</a:t>
                </a:r>
                <a:endParaRPr lang="en-US" altLang="zh-CN" sz="2400" dirty="0" smtClean="0">
                  <a:solidFill>
                    <a:schemeClr val="bg1"/>
                  </a:solidFill>
                  <a:latin typeface="Helvetica Neue Thin" charset="0"/>
                  <a:ea typeface="Helvetica Neue Thin" charset="0"/>
                  <a:cs typeface="Helvetica Neue Thin" charset="0"/>
                </a:endParaRPr>
              </a:p>
            </p:txBody>
          </p:sp>
          <p:sp>
            <p:nvSpPr>
              <p:cNvPr id="10" name="TextBox 9"/>
              <p:cNvSpPr txBox="1"/>
              <p:nvPr/>
            </p:nvSpPr>
            <p:spPr>
              <a:xfrm>
                <a:off x="6585372" y="3876186"/>
                <a:ext cx="2578820" cy="342544"/>
              </a:xfrm>
              <a:prstGeom prst="rect">
                <a:avLst/>
              </a:prstGeom>
              <a:noFill/>
            </p:spPr>
            <p:txBody>
              <a:bodyPr wrap="square" rtlCol="0">
                <a:spAutoFit/>
              </a:bodyPr>
              <a:lstStyle/>
              <a:p>
                <a:r>
                  <a:rPr lang="en-US" sz="2400" dirty="0" smtClean="0">
                    <a:solidFill>
                      <a:schemeClr val="bg1"/>
                    </a:solidFill>
                    <a:latin typeface="Helvetica Neue Thin" charset="0"/>
                    <a:ea typeface="Helvetica Neue Thin" charset="0"/>
                    <a:cs typeface="Helvetica Neue Thin" charset="0"/>
                  </a:rPr>
                  <a:t>71.05%</a:t>
                </a:r>
                <a:endParaRPr lang="en-US" altLang="zh-CN" sz="2400" dirty="0" smtClean="0">
                  <a:solidFill>
                    <a:schemeClr val="bg1"/>
                  </a:solidFill>
                  <a:latin typeface="Helvetica Neue Thin" charset="0"/>
                  <a:ea typeface="Helvetica Neue Thin" charset="0"/>
                  <a:cs typeface="Helvetica Neue Thin" charset="0"/>
                </a:endParaRPr>
              </a:p>
            </p:txBody>
          </p:sp>
        </p:grpSp>
        <p:sp>
          <p:nvSpPr>
            <p:cNvPr id="11" name="TextBox 10"/>
            <p:cNvSpPr txBox="1"/>
            <p:nvPr/>
          </p:nvSpPr>
          <p:spPr>
            <a:xfrm>
              <a:off x="1836579" y="3353476"/>
              <a:ext cx="4925253" cy="525234"/>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GBM </a:t>
              </a:r>
              <a:r>
                <a:rPr lang="zh-CN" altLang="en-US" sz="2400" dirty="0" smtClean="0">
                  <a:solidFill>
                    <a:schemeClr val="bg1"/>
                  </a:solidFill>
                  <a:latin typeface="Helvetica Neue Thin" charset="0"/>
                  <a:ea typeface="Helvetica Neue Thin" charset="0"/>
                  <a:cs typeface="Helvetica Neue Thin" charset="0"/>
                </a:rPr>
                <a:t> </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(Gradient Boosting Machine) </a:t>
              </a:r>
              <a:endParaRPr lang="en-US" sz="1600" dirty="0">
                <a:solidFill>
                  <a:schemeClr val="bg1"/>
                </a:solidFill>
                <a:latin typeface="Helvetica Neue Thin" charset="0"/>
                <a:ea typeface="Helvetica Neue Thin" charset="0"/>
                <a:cs typeface="Helvetica Neue Thin" charset="0"/>
              </a:endParaRPr>
            </a:p>
          </p:txBody>
        </p:sp>
      </p:grpSp>
      <p:grpSp>
        <p:nvGrpSpPr>
          <p:cNvPr id="13" name="Group 12"/>
          <p:cNvGrpSpPr/>
          <p:nvPr/>
        </p:nvGrpSpPr>
        <p:grpSpPr>
          <a:xfrm>
            <a:off x="6971061" y="3693263"/>
            <a:ext cx="4803542" cy="707886"/>
            <a:chOff x="1201019" y="5684614"/>
            <a:chExt cx="4803542" cy="707886"/>
          </a:xfrm>
        </p:grpSpPr>
        <p:sp>
          <p:nvSpPr>
            <p:cNvPr id="14" name="TextBox 13"/>
            <p:cNvSpPr txBox="1"/>
            <p:nvPr/>
          </p:nvSpPr>
          <p:spPr>
            <a:xfrm>
              <a:off x="1201019" y="5747302"/>
              <a:ext cx="2661912" cy="461665"/>
            </a:xfrm>
            <a:prstGeom prst="rect">
              <a:avLst/>
            </a:prstGeom>
            <a:noFill/>
          </p:spPr>
          <p:txBody>
            <a:bodyPr wrap="square" rtlCol="0">
              <a:spAutoFit/>
            </a:bodyPr>
            <a:lstStyle/>
            <a:p>
              <a:r>
                <a:rPr lang="en-US" sz="2400" b="1" dirty="0" smtClean="0">
                  <a:solidFill>
                    <a:schemeClr val="bg1"/>
                  </a:solidFill>
                  <a:latin typeface="Helvetica Neue Thin" charset="0"/>
                  <a:ea typeface="Helvetica Neue Thin" charset="0"/>
                  <a:cs typeface="Helvetica Neue Thin" charset="0"/>
                </a:rPr>
                <a:t>CNN</a:t>
              </a:r>
              <a:endParaRPr lang="en-US" altLang="zh-CN" sz="2400" dirty="0" smtClean="0">
                <a:solidFill>
                  <a:schemeClr val="bg1"/>
                </a:solidFill>
                <a:latin typeface="Helvetica Neue Thin" charset="0"/>
                <a:ea typeface="Helvetica Neue Thin" charset="0"/>
                <a:cs typeface="Helvetica Neue Thin" charset="0"/>
              </a:endParaRPr>
            </a:p>
          </p:txBody>
        </p:sp>
        <p:sp>
          <p:nvSpPr>
            <p:cNvPr id="15" name="TextBox 14"/>
            <p:cNvSpPr txBox="1"/>
            <p:nvPr/>
          </p:nvSpPr>
          <p:spPr>
            <a:xfrm>
              <a:off x="2210407" y="5684614"/>
              <a:ext cx="2456817" cy="707886"/>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SVM</a:t>
              </a:r>
              <a:r>
                <a:rPr lang="zh-CN" altLang="en-US" sz="2400" dirty="0" smtClean="0">
                  <a:solidFill>
                    <a:schemeClr val="bg1"/>
                  </a:solidFill>
                  <a:latin typeface="Helvetica Neue Thin" charset="0"/>
                  <a:ea typeface="Helvetica Neue Thin" charset="0"/>
                  <a:cs typeface="Helvetica Neue Thin" charset="0"/>
                </a:rPr>
                <a:t> </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(Support Vector Machine) </a:t>
              </a:r>
              <a:endParaRPr lang="en-US" sz="1600" dirty="0">
                <a:solidFill>
                  <a:schemeClr val="bg1"/>
                </a:solidFill>
                <a:latin typeface="Helvetica Neue Thin" charset="0"/>
                <a:ea typeface="Helvetica Neue Thin" charset="0"/>
                <a:cs typeface="Helvetica Neue Thin" charset="0"/>
              </a:endParaRPr>
            </a:p>
          </p:txBody>
        </p:sp>
        <p:sp>
          <p:nvSpPr>
            <p:cNvPr id="16" name="TextBox 15"/>
            <p:cNvSpPr txBox="1"/>
            <p:nvPr/>
          </p:nvSpPr>
          <p:spPr>
            <a:xfrm>
              <a:off x="4737012" y="5807724"/>
              <a:ext cx="1267549" cy="461665"/>
            </a:xfrm>
            <a:prstGeom prst="rect">
              <a:avLst/>
            </a:prstGeom>
            <a:noFill/>
          </p:spPr>
          <p:txBody>
            <a:bodyPr wrap="square" rtlCol="0">
              <a:spAutoFit/>
            </a:bodyPr>
            <a:lstStyle/>
            <a:p>
              <a:r>
                <a:rPr lang="en-US" sz="2400" smtClean="0">
                  <a:solidFill>
                    <a:schemeClr val="bg1"/>
                  </a:solidFill>
                  <a:latin typeface="Helvetica Neue Thin" charset="0"/>
                  <a:ea typeface="Helvetica Neue Thin" charset="0"/>
                  <a:cs typeface="Helvetica Neue Thin" charset="0"/>
                </a:rPr>
                <a:t>90.93%</a:t>
              </a:r>
              <a:endParaRPr lang="en-US" altLang="zh-CN" sz="2400" dirty="0" smtClean="0">
                <a:solidFill>
                  <a:schemeClr val="bg1"/>
                </a:solidFill>
                <a:latin typeface="Helvetica Neue Thin" charset="0"/>
                <a:ea typeface="Helvetica Neue Thin" charset="0"/>
                <a:cs typeface="Helvetica Neue Thin" charset="0"/>
              </a:endParaRPr>
            </a:p>
          </p:txBody>
        </p:sp>
      </p:grpSp>
      <p:grpSp>
        <p:nvGrpSpPr>
          <p:cNvPr id="17" name="Group 16"/>
          <p:cNvGrpSpPr/>
          <p:nvPr/>
        </p:nvGrpSpPr>
        <p:grpSpPr>
          <a:xfrm>
            <a:off x="755004" y="3693266"/>
            <a:ext cx="5262775" cy="707883"/>
            <a:chOff x="1342360" y="4448284"/>
            <a:chExt cx="6453826" cy="543988"/>
          </a:xfrm>
        </p:grpSpPr>
        <p:grpSp>
          <p:nvGrpSpPr>
            <p:cNvPr id="18" name="Group 17"/>
            <p:cNvGrpSpPr/>
            <p:nvPr/>
          </p:nvGrpSpPr>
          <p:grpSpPr>
            <a:xfrm>
              <a:off x="1342360" y="4450582"/>
              <a:ext cx="6453826" cy="368885"/>
              <a:chOff x="1201019" y="5847651"/>
              <a:chExt cx="6453826" cy="368885"/>
            </a:xfrm>
          </p:grpSpPr>
          <p:sp>
            <p:nvSpPr>
              <p:cNvPr id="20" name="TextBox 19"/>
              <p:cNvSpPr txBox="1"/>
              <p:nvPr/>
            </p:nvSpPr>
            <p:spPr>
              <a:xfrm>
                <a:off x="1201019" y="5847651"/>
                <a:ext cx="3264346" cy="354777"/>
              </a:xfrm>
              <a:prstGeom prst="rect">
                <a:avLst/>
              </a:prstGeom>
              <a:noFill/>
            </p:spPr>
            <p:txBody>
              <a:bodyPr wrap="square" rtlCol="0">
                <a:spAutoFit/>
              </a:bodyPr>
              <a:lstStyle/>
              <a:p>
                <a:r>
                  <a:rPr lang="en-US" sz="2400" b="1" smtClean="0">
                    <a:solidFill>
                      <a:schemeClr val="bg1"/>
                    </a:solidFill>
                    <a:latin typeface="Helvetica Neue Thin" charset="0"/>
                    <a:ea typeface="Helvetica Neue Thin" charset="0"/>
                    <a:cs typeface="Helvetica Neue Thin" charset="0"/>
                  </a:rPr>
                  <a:t>CNN </a:t>
                </a:r>
                <a:endParaRPr lang="en-US" sz="2400" b="1" dirty="0" smtClean="0">
                  <a:solidFill>
                    <a:schemeClr val="bg1"/>
                  </a:solidFill>
                  <a:latin typeface="Helvetica Neue Thin" charset="0"/>
                  <a:ea typeface="Helvetica Neue Thin" charset="0"/>
                  <a:cs typeface="Helvetica Neue Thin" charset="0"/>
                </a:endParaRPr>
              </a:p>
            </p:txBody>
          </p:sp>
          <p:sp>
            <p:nvSpPr>
              <p:cNvPr id="21" name="TextBox 20"/>
              <p:cNvSpPr txBox="1"/>
              <p:nvPr/>
            </p:nvSpPr>
            <p:spPr>
              <a:xfrm>
                <a:off x="5718630" y="5861761"/>
                <a:ext cx="1936215" cy="354775"/>
              </a:xfrm>
              <a:prstGeom prst="rect">
                <a:avLst/>
              </a:prstGeom>
              <a:noFill/>
            </p:spPr>
            <p:txBody>
              <a:bodyPr wrap="square" rtlCol="0">
                <a:spAutoFit/>
              </a:bodyPr>
              <a:lstStyle/>
              <a:p>
                <a:r>
                  <a:rPr lang="en-US" sz="2400" dirty="0" smtClean="0">
                    <a:solidFill>
                      <a:schemeClr val="bg1"/>
                    </a:solidFill>
                    <a:latin typeface="Helvetica Neue Thin" charset="0"/>
                    <a:ea typeface="Helvetica Neue Thin" charset="0"/>
                    <a:cs typeface="Helvetica Neue Thin" charset="0"/>
                  </a:rPr>
                  <a:t>73.50%</a:t>
                </a:r>
                <a:endParaRPr lang="en-US" altLang="zh-CN" sz="2400" dirty="0" smtClean="0">
                  <a:solidFill>
                    <a:schemeClr val="bg1"/>
                  </a:solidFill>
                  <a:latin typeface="Helvetica Neue Thin" charset="0"/>
                  <a:ea typeface="Helvetica Neue Thin" charset="0"/>
                  <a:cs typeface="Helvetica Neue Thin" charset="0"/>
                </a:endParaRPr>
              </a:p>
            </p:txBody>
          </p:sp>
        </p:grpSp>
        <p:sp>
          <p:nvSpPr>
            <p:cNvPr id="19" name="TextBox 18"/>
            <p:cNvSpPr txBox="1"/>
            <p:nvPr/>
          </p:nvSpPr>
          <p:spPr>
            <a:xfrm>
              <a:off x="2421777" y="4448284"/>
              <a:ext cx="3384949" cy="543988"/>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GBM </a:t>
              </a:r>
              <a:r>
                <a:rPr lang="zh-CN" altLang="en-US" sz="2400" dirty="0" smtClean="0">
                  <a:solidFill>
                    <a:schemeClr val="bg1"/>
                  </a:solidFill>
                  <a:latin typeface="Helvetica Neue Thin" charset="0"/>
                  <a:ea typeface="Helvetica Neue Thin" charset="0"/>
                  <a:cs typeface="Helvetica Neue Thin" charset="0"/>
                </a:rPr>
                <a:t> </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(Gradient Boosting Machine) </a:t>
              </a:r>
              <a:endParaRPr lang="en-US" sz="1600" dirty="0">
                <a:solidFill>
                  <a:schemeClr val="bg1"/>
                </a:solidFill>
                <a:latin typeface="Helvetica Neue Thin" charset="0"/>
                <a:ea typeface="Helvetica Neue Thin" charset="0"/>
                <a:cs typeface="Helvetica Neue Thin" charset="0"/>
              </a:endParaRPr>
            </a:p>
          </p:txBody>
        </p:sp>
      </p:grpSp>
      <p:sp>
        <p:nvSpPr>
          <p:cNvPr id="23" name="Title 1"/>
          <p:cNvSpPr txBox="1">
            <a:spLocks/>
          </p:cNvSpPr>
          <p:nvPr/>
        </p:nvSpPr>
        <p:spPr>
          <a:xfrm>
            <a:off x="1339926" y="523313"/>
            <a:ext cx="7608131" cy="4152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solidFill>
                  <a:schemeClr val="bg1"/>
                </a:solidFill>
                <a:latin typeface="Helvetica Neue Thin" charset="0"/>
                <a:ea typeface="Helvetica Neue Thin" charset="0"/>
                <a:cs typeface="Helvetica Neue Thin" charset="0"/>
              </a:rPr>
              <a:t>Baseline vs. Advanced</a:t>
            </a:r>
            <a:endParaRPr lang="en-US" sz="3200" dirty="0" smtClean="0">
              <a:solidFill>
                <a:schemeClr val="bg1"/>
              </a:solidFill>
              <a:latin typeface="Helvetica Neue Thin" charset="0"/>
              <a:ea typeface="Helvetica Neue Thin" charset="0"/>
              <a:cs typeface="Helvetica Neue Thin" charset="0"/>
            </a:endParaRPr>
          </a:p>
        </p:txBody>
      </p:sp>
      <p:sp>
        <p:nvSpPr>
          <p:cNvPr id="24" name="Cube 23"/>
          <p:cNvSpPr/>
          <p:nvPr/>
        </p:nvSpPr>
        <p:spPr>
          <a:xfrm>
            <a:off x="846641" y="584162"/>
            <a:ext cx="354379" cy="354379"/>
          </a:xfrm>
          <a:prstGeom prst="cube">
            <a:avLst/>
          </a:prstGeom>
          <a:solidFill>
            <a:schemeClr val="bg2">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5900943" y="2953770"/>
            <a:ext cx="881829" cy="862603"/>
            <a:chOff x="6009715" y="2953770"/>
            <a:chExt cx="600881" cy="541688"/>
          </a:xfrm>
        </p:grpSpPr>
        <p:cxnSp>
          <p:nvCxnSpPr>
            <p:cNvPr id="26" name="Straight Arrow Connector 25"/>
            <p:cNvCxnSpPr/>
            <p:nvPr/>
          </p:nvCxnSpPr>
          <p:spPr>
            <a:xfrm>
              <a:off x="6009715" y="3014202"/>
              <a:ext cx="600881" cy="481256"/>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6063037" y="2953770"/>
              <a:ext cx="483909" cy="541688"/>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p:cNvCxnSpPr/>
          <p:nvPr/>
        </p:nvCxnSpPr>
        <p:spPr>
          <a:xfrm>
            <a:off x="3033576" y="3189545"/>
            <a:ext cx="13241" cy="520986"/>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9195616" y="3234965"/>
            <a:ext cx="13241" cy="520986"/>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76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20608" y="536776"/>
            <a:ext cx="6513575" cy="4760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smtClean="0">
                <a:solidFill>
                  <a:schemeClr val="bg1"/>
                </a:solidFill>
                <a:latin typeface="Helvetica Neue Thin" charset="0"/>
                <a:ea typeface="Helvetica Neue Thin" charset="0"/>
                <a:cs typeface="Helvetica Neue Thin" charset="0"/>
              </a:rPr>
              <a:t>Future Work </a:t>
            </a:r>
            <a:r>
              <a:rPr lang="en-US" altLang="zh-CN" sz="3200" dirty="0" err="1" smtClean="0">
                <a:solidFill>
                  <a:schemeClr val="bg1"/>
                </a:solidFill>
                <a:latin typeface="Helvetica Neue Thin" charset="0"/>
                <a:ea typeface="Helvetica Neue Thin" charset="0"/>
                <a:cs typeface="Helvetica Neue Thin" charset="0"/>
              </a:rPr>
              <a:t>iTrainer</a:t>
            </a:r>
            <a:r>
              <a:rPr lang="en-US" altLang="zh-CN" sz="3200" dirty="0" smtClean="0">
                <a:solidFill>
                  <a:schemeClr val="bg1"/>
                </a:solidFill>
                <a:latin typeface="Helvetica Neue Thin" charset="0"/>
                <a:ea typeface="Helvetica Neue Thin" charset="0"/>
                <a:cs typeface="Helvetica Neue Thin" charset="0"/>
              </a:rPr>
              <a:t> 2</a:t>
            </a:r>
            <a:endParaRPr lang="en-US" sz="3200" dirty="0" smtClean="0">
              <a:solidFill>
                <a:schemeClr val="bg1"/>
              </a:solidFill>
              <a:latin typeface="Helvetica Neue Thin" charset="0"/>
              <a:ea typeface="Helvetica Neue Thin" charset="0"/>
              <a:cs typeface="Helvetica Neue Thin" charset="0"/>
            </a:endParaRPr>
          </a:p>
        </p:txBody>
      </p:sp>
      <p:sp>
        <p:nvSpPr>
          <p:cNvPr id="5" name="Cube 4"/>
          <p:cNvSpPr/>
          <p:nvPr/>
        </p:nvSpPr>
        <p:spPr>
          <a:xfrm>
            <a:off x="846641" y="584162"/>
            <a:ext cx="354379" cy="354379"/>
          </a:xfrm>
          <a:prstGeom prst="cube">
            <a:avLst/>
          </a:prstGeom>
          <a:solidFill>
            <a:schemeClr val="bg2">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879500" y="1382588"/>
            <a:ext cx="3403472" cy="4536950"/>
            <a:chOff x="879500" y="1382588"/>
            <a:chExt cx="3403472" cy="4536950"/>
          </a:xfrm>
        </p:grpSpPr>
        <p:sp>
          <p:nvSpPr>
            <p:cNvPr id="15" name="TextBox 14"/>
            <p:cNvSpPr txBox="1"/>
            <p:nvPr/>
          </p:nvSpPr>
          <p:spPr>
            <a:xfrm>
              <a:off x="1023830" y="1382588"/>
              <a:ext cx="3259142" cy="861774"/>
            </a:xfrm>
            <a:prstGeom prst="rect">
              <a:avLst/>
            </a:prstGeom>
            <a:noFill/>
          </p:spPr>
          <p:txBody>
            <a:bodyPr wrap="square" rtlCol="0">
              <a:spAutoFit/>
            </a:bodyPr>
            <a:lstStyle/>
            <a:p>
              <a:pPr algn="ctr"/>
              <a:r>
                <a:rPr lang="en-US" sz="3200" dirty="0" err="1" smtClean="0">
                  <a:solidFill>
                    <a:schemeClr val="bg1"/>
                  </a:solidFill>
                  <a:latin typeface="Helvetica Neue" charset="0"/>
                  <a:ea typeface="Helvetica Neue" charset="0"/>
                  <a:cs typeface="Helvetica Neue" charset="0"/>
                </a:rPr>
                <a:t>iExtractors</a:t>
              </a:r>
              <a:r>
                <a:rPr lang="en-US" sz="3200" dirty="0" smtClean="0">
                  <a:solidFill>
                    <a:schemeClr val="bg1"/>
                  </a:solidFill>
                  <a:latin typeface="Helvetica Neue" charset="0"/>
                  <a:ea typeface="Helvetica Neue" charset="0"/>
                  <a:cs typeface="Helvetica Neue" charset="0"/>
                </a:rPr>
                <a:t> </a:t>
              </a:r>
            </a:p>
            <a:p>
              <a:pPr algn="ctr"/>
              <a:r>
                <a:rPr lang="en-US" dirty="0" smtClean="0">
                  <a:solidFill>
                    <a:schemeClr val="bg1"/>
                  </a:solidFill>
                  <a:latin typeface="Helvetica Neue Thin" charset="0"/>
                  <a:ea typeface="Helvetica Neue Thin" charset="0"/>
                  <a:cs typeface="Helvetica Neue Thin" charset="0"/>
                </a:rPr>
                <a:t>(Human-crafted and Trainable) </a:t>
              </a:r>
              <a:endParaRPr lang="en-US" dirty="0">
                <a:solidFill>
                  <a:schemeClr val="bg1"/>
                </a:solidFill>
                <a:latin typeface="Helvetica Neue Thin" charset="0"/>
                <a:ea typeface="Helvetica Neue Thin" charset="0"/>
                <a:cs typeface="Helvetica Neue Thin" charset="0"/>
              </a:endParaRPr>
            </a:p>
          </p:txBody>
        </p:sp>
        <p:grpSp>
          <p:nvGrpSpPr>
            <p:cNvPr id="18" name="Group 17"/>
            <p:cNvGrpSpPr/>
            <p:nvPr/>
          </p:nvGrpSpPr>
          <p:grpSpPr>
            <a:xfrm>
              <a:off x="879500" y="2614098"/>
              <a:ext cx="3403472" cy="3305440"/>
              <a:chOff x="1525661" y="2818750"/>
              <a:chExt cx="2488794" cy="2427471"/>
            </a:xfrm>
          </p:grpSpPr>
          <p:sp>
            <p:nvSpPr>
              <p:cNvPr id="19" name="TextBox 18"/>
              <p:cNvSpPr txBox="1"/>
              <p:nvPr/>
            </p:nvSpPr>
            <p:spPr>
              <a:xfrm rot="16200000">
                <a:off x="1039531" y="3320237"/>
                <a:ext cx="1579928" cy="607668"/>
              </a:xfrm>
              <a:prstGeom prst="rect">
                <a:avLst/>
              </a:prstGeom>
              <a:noFill/>
            </p:spPr>
            <p:txBody>
              <a:bodyPr wrap="square" rtlCol="0">
                <a:spAutoFit/>
              </a:bodyPr>
              <a:lstStyle/>
              <a:p>
                <a:pPr algn="ctr"/>
                <a:r>
                  <a:rPr lang="en-US" sz="4800" b="1" dirty="0" smtClean="0">
                    <a:solidFill>
                      <a:schemeClr val="bg1"/>
                    </a:solidFill>
                    <a:latin typeface="Helvetica Neue Thin" charset="0"/>
                    <a:ea typeface="Helvetica Neue Thin" charset="0"/>
                    <a:cs typeface="Helvetica Neue Thin" charset="0"/>
                  </a:rPr>
                  <a:t>MSER</a:t>
                </a:r>
                <a:endParaRPr lang="en-US" altLang="zh-CN" sz="4800" dirty="0" smtClean="0">
                  <a:solidFill>
                    <a:schemeClr val="bg1"/>
                  </a:solidFill>
                  <a:latin typeface="Helvetica Neue Thin" charset="0"/>
                  <a:ea typeface="Helvetica Neue Thin" charset="0"/>
                  <a:cs typeface="Helvetica Neue Thin" charset="0"/>
                </a:endParaRPr>
              </a:p>
            </p:txBody>
          </p:sp>
          <p:sp>
            <p:nvSpPr>
              <p:cNvPr id="20" name="TextBox 19"/>
              <p:cNvSpPr txBox="1"/>
              <p:nvPr/>
            </p:nvSpPr>
            <p:spPr>
              <a:xfrm>
                <a:off x="1584579" y="2818750"/>
                <a:ext cx="2429876" cy="881505"/>
              </a:xfrm>
              <a:prstGeom prst="rect">
                <a:avLst/>
              </a:prstGeom>
              <a:noFill/>
            </p:spPr>
            <p:txBody>
              <a:bodyPr wrap="square" rtlCol="0">
                <a:spAutoFit/>
              </a:bodyPr>
              <a:lstStyle/>
              <a:p>
                <a:pPr algn="ctr"/>
                <a:r>
                  <a:rPr lang="en-US" altLang="zh-CN" sz="7200" b="1" dirty="0" smtClean="0">
                    <a:solidFill>
                      <a:schemeClr val="bg1"/>
                    </a:solidFill>
                    <a:latin typeface="Helvetica Neue Thin" charset="0"/>
                    <a:ea typeface="Helvetica Neue Thin" charset="0"/>
                    <a:cs typeface="Helvetica Neue Thin" charset="0"/>
                  </a:rPr>
                  <a:t>SIFT</a:t>
                </a:r>
                <a:r>
                  <a:rPr lang="zh-CN" altLang="en-US" sz="7200" dirty="0" smtClean="0">
                    <a:solidFill>
                      <a:schemeClr val="bg1"/>
                    </a:solidFill>
                    <a:latin typeface="Helvetica Neue Thin" charset="0"/>
                    <a:ea typeface="Helvetica Neue Thin" charset="0"/>
                    <a:cs typeface="Helvetica Neue Thin" charset="0"/>
                  </a:rPr>
                  <a:t> </a:t>
                </a:r>
                <a:endParaRPr lang="en-US" altLang="zh-CN" sz="7200" dirty="0" smtClean="0">
                  <a:solidFill>
                    <a:schemeClr val="bg1"/>
                  </a:solidFill>
                  <a:latin typeface="Helvetica Neue Thin" charset="0"/>
                  <a:ea typeface="Helvetica Neue Thin" charset="0"/>
                  <a:cs typeface="Helvetica Neue Thin" charset="0"/>
                </a:endParaRPr>
              </a:p>
            </p:txBody>
          </p:sp>
          <p:sp>
            <p:nvSpPr>
              <p:cNvPr id="21" name="TextBox 20"/>
              <p:cNvSpPr txBox="1"/>
              <p:nvPr/>
            </p:nvSpPr>
            <p:spPr>
              <a:xfrm>
                <a:off x="1848813" y="3527745"/>
                <a:ext cx="1313375" cy="881505"/>
              </a:xfrm>
              <a:prstGeom prst="rect">
                <a:avLst/>
              </a:prstGeom>
              <a:noFill/>
            </p:spPr>
            <p:txBody>
              <a:bodyPr wrap="square" rtlCol="0">
                <a:spAutoFit/>
              </a:bodyPr>
              <a:lstStyle/>
              <a:p>
                <a:pPr algn="ctr"/>
                <a:r>
                  <a:rPr lang="en-US" altLang="zh-CN" sz="3600" b="1" dirty="0" smtClean="0">
                    <a:solidFill>
                      <a:schemeClr val="bg1"/>
                    </a:solidFill>
                    <a:latin typeface="Helvetica Neue Thin" charset="0"/>
                    <a:ea typeface="Helvetica Neue Thin" charset="0"/>
                    <a:cs typeface="Helvetica Neue Thin" charset="0"/>
                  </a:rPr>
                  <a:t>Harris</a:t>
                </a:r>
                <a:r>
                  <a:rPr lang="en-US" altLang="zh-CN" sz="4000" b="1" dirty="0" smtClean="0">
                    <a:solidFill>
                      <a:schemeClr val="bg1"/>
                    </a:solidFill>
                    <a:latin typeface="Helvetica Neue Thin" charset="0"/>
                    <a:ea typeface="Helvetica Neue Thin" charset="0"/>
                    <a:cs typeface="Helvetica Neue Thin" charset="0"/>
                  </a:rPr>
                  <a:t> </a:t>
                </a:r>
                <a:r>
                  <a:rPr lang="en-US" altLang="zh-CN" sz="3200" b="1" dirty="0" smtClean="0">
                    <a:solidFill>
                      <a:schemeClr val="bg1"/>
                    </a:solidFill>
                    <a:latin typeface="Helvetica Neue Thin" charset="0"/>
                    <a:ea typeface="Helvetica Neue Thin" charset="0"/>
                    <a:cs typeface="Helvetica Neue Thin" charset="0"/>
                  </a:rPr>
                  <a:t>Corner</a:t>
                </a:r>
                <a:endParaRPr lang="en-US" altLang="zh-CN" sz="4000" dirty="0" smtClean="0">
                  <a:solidFill>
                    <a:schemeClr val="bg1"/>
                  </a:solidFill>
                  <a:latin typeface="Helvetica Neue Thin" charset="0"/>
                  <a:ea typeface="Helvetica Neue Thin" charset="0"/>
                  <a:cs typeface="Helvetica Neue Thin" charset="0"/>
                </a:endParaRPr>
              </a:p>
            </p:txBody>
          </p:sp>
          <p:sp>
            <p:nvSpPr>
              <p:cNvPr id="22" name="TextBox 21"/>
              <p:cNvSpPr txBox="1"/>
              <p:nvPr/>
            </p:nvSpPr>
            <p:spPr>
              <a:xfrm>
                <a:off x="1552495" y="4152183"/>
                <a:ext cx="1640303" cy="745889"/>
              </a:xfrm>
              <a:prstGeom prst="rect">
                <a:avLst/>
              </a:prstGeom>
              <a:noFill/>
            </p:spPr>
            <p:txBody>
              <a:bodyPr wrap="square" rtlCol="0">
                <a:spAutoFit/>
              </a:bodyPr>
              <a:lstStyle/>
              <a:p>
                <a:pPr algn="ctr"/>
                <a:r>
                  <a:rPr lang="en-US" altLang="zh-CN" sz="6000" b="1" dirty="0" err="1" smtClean="0">
                    <a:solidFill>
                      <a:schemeClr val="bg1"/>
                    </a:solidFill>
                    <a:latin typeface="Helvetica Neue Thin" charset="0"/>
                    <a:ea typeface="Helvetica Neue Thin" charset="0"/>
                    <a:cs typeface="Helvetica Neue Thin" charset="0"/>
                  </a:rPr>
                  <a:t>HoG</a:t>
                </a:r>
                <a:r>
                  <a:rPr lang="en-US" altLang="zh-CN" sz="4000" dirty="0" smtClean="0">
                    <a:solidFill>
                      <a:schemeClr val="bg1"/>
                    </a:solidFill>
                    <a:latin typeface="Helvetica Neue Thin" charset="0"/>
                    <a:ea typeface="Helvetica Neue Thin" charset="0"/>
                    <a:cs typeface="Helvetica Neue Thin" charset="0"/>
                  </a:rPr>
                  <a:t> </a:t>
                </a:r>
                <a:endParaRPr lang="en-US" sz="4000" dirty="0">
                  <a:solidFill>
                    <a:schemeClr val="bg1"/>
                  </a:solidFill>
                  <a:latin typeface="Helvetica Neue Thin" charset="0"/>
                  <a:ea typeface="Helvetica Neue Thin" charset="0"/>
                  <a:cs typeface="Helvetica Neue Thin" charset="0"/>
                </a:endParaRPr>
              </a:p>
            </p:txBody>
          </p:sp>
          <p:sp>
            <p:nvSpPr>
              <p:cNvPr id="23" name="TextBox 22"/>
              <p:cNvSpPr txBox="1"/>
              <p:nvPr/>
            </p:nvSpPr>
            <p:spPr>
              <a:xfrm rot="16200000">
                <a:off x="2248557" y="3884335"/>
                <a:ext cx="1981067" cy="742705"/>
              </a:xfrm>
              <a:prstGeom prst="rect">
                <a:avLst/>
              </a:prstGeom>
              <a:noFill/>
            </p:spPr>
            <p:txBody>
              <a:bodyPr wrap="square" rtlCol="0">
                <a:spAutoFit/>
              </a:bodyPr>
              <a:lstStyle/>
              <a:p>
                <a:pPr algn="ctr"/>
                <a:r>
                  <a:rPr lang="en-US" sz="6000" b="1" dirty="0" smtClean="0">
                    <a:solidFill>
                      <a:schemeClr val="bg1"/>
                    </a:solidFill>
                    <a:latin typeface="Helvetica Neue Thin" charset="0"/>
                    <a:ea typeface="Helvetica Neue Thin" charset="0"/>
                    <a:cs typeface="Helvetica Neue Thin" charset="0"/>
                  </a:rPr>
                  <a:t>CNN</a:t>
                </a:r>
                <a:endParaRPr lang="en-US" altLang="zh-CN" sz="4400" dirty="0" smtClean="0">
                  <a:solidFill>
                    <a:schemeClr val="bg1"/>
                  </a:solidFill>
                  <a:latin typeface="Helvetica Neue Thin" charset="0"/>
                  <a:ea typeface="Helvetica Neue Thin" charset="0"/>
                  <a:cs typeface="Helvetica Neue Thin" charset="0"/>
                </a:endParaRPr>
              </a:p>
            </p:txBody>
          </p:sp>
        </p:grpSp>
      </p:grpSp>
      <p:grpSp>
        <p:nvGrpSpPr>
          <p:cNvPr id="30" name="Group 29"/>
          <p:cNvGrpSpPr/>
          <p:nvPr/>
        </p:nvGrpSpPr>
        <p:grpSpPr>
          <a:xfrm>
            <a:off x="8489909" y="1394409"/>
            <a:ext cx="3026801" cy="2991672"/>
            <a:chOff x="8363093" y="1382588"/>
            <a:chExt cx="3026801" cy="2991672"/>
          </a:xfrm>
        </p:grpSpPr>
        <p:sp>
          <p:nvSpPr>
            <p:cNvPr id="31" name="TextBox 30"/>
            <p:cNvSpPr txBox="1"/>
            <p:nvPr/>
          </p:nvSpPr>
          <p:spPr>
            <a:xfrm>
              <a:off x="8363093" y="1382588"/>
              <a:ext cx="3026801" cy="861774"/>
            </a:xfrm>
            <a:prstGeom prst="rect">
              <a:avLst/>
            </a:prstGeom>
            <a:noFill/>
          </p:spPr>
          <p:txBody>
            <a:bodyPr wrap="square" rtlCol="0">
              <a:spAutoFit/>
            </a:bodyPr>
            <a:lstStyle/>
            <a:p>
              <a:pPr algn="ctr"/>
              <a:r>
                <a:rPr lang="en-US" sz="3200" dirty="0" err="1" smtClean="0">
                  <a:solidFill>
                    <a:schemeClr val="bg1"/>
                  </a:solidFill>
                  <a:latin typeface="Helvetica Neue" charset="0"/>
                  <a:ea typeface="Helvetica Neue" charset="0"/>
                  <a:cs typeface="Helvetica Neue" charset="0"/>
                </a:rPr>
                <a:t>iBooster</a:t>
              </a:r>
              <a:endParaRPr lang="en-US" sz="3200" dirty="0" smtClean="0">
                <a:solidFill>
                  <a:schemeClr val="bg1"/>
                </a:solidFill>
                <a:latin typeface="Helvetica Neue" charset="0"/>
                <a:ea typeface="Helvetica Neue" charset="0"/>
                <a:cs typeface="Helvetica Neue" charset="0"/>
              </a:endParaRPr>
            </a:p>
            <a:p>
              <a:pPr algn="ctr"/>
              <a:r>
                <a:rPr lang="en-US" dirty="0" smtClean="0">
                  <a:solidFill>
                    <a:schemeClr val="bg1"/>
                  </a:solidFill>
                  <a:latin typeface="Helvetica Neue Thin" charset="0"/>
                  <a:ea typeface="Helvetica Neue Thin" charset="0"/>
                  <a:cs typeface="Helvetica Neue Thin" charset="0"/>
                </a:rPr>
                <a:t>(Gradient Boosting Machine) </a:t>
              </a:r>
              <a:endParaRPr lang="en-US" dirty="0">
                <a:solidFill>
                  <a:schemeClr val="bg1"/>
                </a:solidFill>
                <a:latin typeface="Helvetica Neue Thin" charset="0"/>
                <a:ea typeface="Helvetica Neue Thin" charset="0"/>
                <a:cs typeface="Helvetica Neue Thin" charset="0"/>
              </a:endParaRPr>
            </a:p>
          </p:txBody>
        </p:sp>
        <p:sp>
          <p:nvSpPr>
            <p:cNvPr id="32" name="TextBox 31"/>
            <p:cNvSpPr txBox="1"/>
            <p:nvPr/>
          </p:nvSpPr>
          <p:spPr>
            <a:xfrm>
              <a:off x="8518129" y="3666374"/>
              <a:ext cx="2716728" cy="707886"/>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Other Boosters  </a:t>
              </a:r>
              <a:r>
                <a:rPr lang="zh-CN" altLang="en-US" sz="2400" dirty="0" smtClean="0">
                  <a:solidFill>
                    <a:schemeClr val="bg1"/>
                  </a:solidFill>
                  <a:latin typeface="Helvetica Neue Thin" charset="0"/>
                  <a:ea typeface="Helvetica Neue Thin" charset="0"/>
                  <a:cs typeface="Helvetica Neue Thin" charset="0"/>
                </a:rPr>
                <a:t> </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 </a:t>
              </a:r>
              <a:endParaRPr lang="en-US" sz="1600" dirty="0">
                <a:solidFill>
                  <a:schemeClr val="bg1"/>
                </a:solidFill>
                <a:latin typeface="Helvetica Neue Thin" charset="0"/>
                <a:ea typeface="Helvetica Neue Thin" charset="0"/>
                <a:cs typeface="Helvetica Neue Thin" charset="0"/>
              </a:endParaRPr>
            </a:p>
          </p:txBody>
        </p:sp>
      </p:grpSp>
      <p:sp>
        <p:nvSpPr>
          <p:cNvPr id="33" name="Multiply 32"/>
          <p:cNvSpPr/>
          <p:nvPr/>
        </p:nvSpPr>
        <p:spPr>
          <a:xfrm>
            <a:off x="4136294" y="3437020"/>
            <a:ext cx="774644" cy="805015"/>
          </a:xfrm>
          <a:prstGeom prst="mathMultiply">
            <a:avLst>
              <a:gd name="adj1" fmla="val 8611"/>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Multiply 33"/>
          <p:cNvSpPr/>
          <p:nvPr/>
        </p:nvSpPr>
        <p:spPr>
          <a:xfrm>
            <a:off x="7650948" y="3437019"/>
            <a:ext cx="774644" cy="805015"/>
          </a:xfrm>
          <a:prstGeom prst="mathMultiply">
            <a:avLst>
              <a:gd name="adj1" fmla="val 8611"/>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4575041" y="1382588"/>
            <a:ext cx="3259142" cy="3188159"/>
            <a:chOff x="4575041" y="1382588"/>
            <a:chExt cx="3259142" cy="3188159"/>
          </a:xfrm>
        </p:grpSpPr>
        <p:sp>
          <p:nvSpPr>
            <p:cNvPr id="25" name="TextBox 24"/>
            <p:cNvSpPr txBox="1"/>
            <p:nvPr/>
          </p:nvSpPr>
          <p:spPr>
            <a:xfrm>
              <a:off x="4575041" y="1382588"/>
              <a:ext cx="3259142" cy="861774"/>
            </a:xfrm>
            <a:prstGeom prst="rect">
              <a:avLst/>
            </a:prstGeom>
            <a:noFill/>
          </p:spPr>
          <p:txBody>
            <a:bodyPr wrap="square" rtlCol="0">
              <a:spAutoFit/>
            </a:bodyPr>
            <a:lstStyle/>
            <a:p>
              <a:pPr algn="ctr"/>
              <a:r>
                <a:rPr lang="en-US" sz="3200" dirty="0" err="1" smtClean="0">
                  <a:solidFill>
                    <a:schemeClr val="bg1"/>
                  </a:solidFill>
                  <a:latin typeface="Helvetica Neue" charset="0"/>
                  <a:ea typeface="Helvetica Neue" charset="0"/>
                  <a:cs typeface="Helvetica Neue" charset="0"/>
                </a:rPr>
                <a:t>iClassifiers</a:t>
              </a:r>
              <a:r>
                <a:rPr lang="en-US" sz="3200" dirty="0" smtClean="0">
                  <a:solidFill>
                    <a:schemeClr val="bg1"/>
                  </a:solidFill>
                  <a:latin typeface="Helvetica Neue" charset="0"/>
                  <a:ea typeface="Helvetica Neue" charset="0"/>
                  <a:cs typeface="Helvetica Neue" charset="0"/>
                </a:rPr>
                <a:t>  </a:t>
              </a:r>
            </a:p>
            <a:p>
              <a:pPr algn="ctr"/>
              <a:r>
                <a:rPr lang="en-US" dirty="0" smtClean="0">
                  <a:solidFill>
                    <a:schemeClr val="bg1"/>
                  </a:solidFill>
                  <a:latin typeface="Helvetica Neue Thin" charset="0"/>
                  <a:ea typeface="Helvetica Neue Thin" charset="0"/>
                  <a:cs typeface="Helvetica Neue Thin" charset="0"/>
                </a:rPr>
                <a:t>(Simple classifiers) </a:t>
              </a:r>
              <a:endParaRPr lang="en-US" dirty="0">
                <a:solidFill>
                  <a:schemeClr val="bg1"/>
                </a:solidFill>
                <a:latin typeface="Helvetica Neue Thin" charset="0"/>
                <a:ea typeface="Helvetica Neue Thin" charset="0"/>
                <a:cs typeface="Helvetica Neue Thin" charset="0"/>
              </a:endParaRPr>
            </a:p>
          </p:txBody>
        </p:sp>
        <p:sp>
          <p:nvSpPr>
            <p:cNvPr id="35" name="TextBox 34"/>
            <p:cNvSpPr txBox="1"/>
            <p:nvPr/>
          </p:nvSpPr>
          <p:spPr>
            <a:xfrm>
              <a:off x="5212341" y="3493529"/>
              <a:ext cx="2061731" cy="1077218"/>
            </a:xfrm>
            <a:prstGeom prst="rect">
              <a:avLst/>
            </a:prstGeom>
            <a:noFill/>
          </p:spPr>
          <p:txBody>
            <a:bodyPr wrap="square" rtlCol="0">
              <a:spAutoFit/>
            </a:bodyPr>
            <a:lstStyle/>
            <a:p>
              <a:pPr algn="ctr"/>
              <a:r>
                <a:rPr lang="en-US" altLang="zh-CN" sz="2400" b="1" dirty="0" smtClean="0">
                  <a:solidFill>
                    <a:schemeClr val="bg1"/>
                  </a:solidFill>
                  <a:latin typeface="Helvetica Neue Thin" charset="0"/>
                  <a:ea typeface="Helvetica Neue Thin" charset="0"/>
                  <a:cs typeface="Helvetica Neue Thin" charset="0"/>
                </a:rPr>
                <a:t>Back Propagation  </a:t>
              </a:r>
              <a:endParaRPr lang="en-US" altLang="zh-CN" sz="2400" dirty="0" smtClean="0">
                <a:solidFill>
                  <a:schemeClr val="bg1"/>
                </a:solidFill>
                <a:latin typeface="Helvetica Neue Thin" charset="0"/>
                <a:ea typeface="Helvetica Neue Thin" charset="0"/>
                <a:cs typeface="Helvetica Neue Thin" charset="0"/>
              </a:endParaRPr>
            </a:p>
            <a:p>
              <a:pPr algn="ctr"/>
              <a:endParaRPr lang="en-US" sz="1600" dirty="0">
                <a:solidFill>
                  <a:schemeClr val="bg1"/>
                </a:solidFill>
                <a:latin typeface="Helvetica Neue Thin" charset="0"/>
                <a:ea typeface="Helvetica Neue Thin" charset="0"/>
                <a:cs typeface="Helvetica Neue Thin" charset="0"/>
              </a:endParaRPr>
            </a:p>
          </p:txBody>
        </p:sp>
      </p:grpSp>
    </p:spTree>
    <p:extLst>
      <p:ext uri="{BB962C8B-B14F-4D97-AF65-F5344CB8AC3E}">
        <p14:creationId xmlns:p14="http://schemas.microsoft.com/office/powerpoint/2010/main" val="709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17" name="Content Placeholder 2"/>
          <p:cNvSpPr txBox="1">
            <a:spLocks/>
          </p:cNvSpPr>
          <p:nvPr/>
        </p:nvSpPr>
        <p:spPr>
          <a:xfrm>
            <a:off x="2899246" y="3397115"/>
            <a:ext cx="1949792" cy="66438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00000"/>
              </a:lnSpc>
              <a:spcBef>
                <a:spcPts val="0"/>
              </a:spcBef>
              <a:buFontTx/>
              <a:buNone/>
            </a:pPr>
            <a:r>
              <a:rPr lang="en-US" dirty="0" err="1" smtClean="0">
                <a:solidFill>
                  <a:schemeClr val="bg1"/>
                </a:solidFill>
                <a:latin typeface="Helvetica Neue UltraLight" charset="0"/>
                <a:ea typeface="Helvetica Neue UltraLight" charset="0"/>
                <a:cs typeface="Helvetica Neue UltraLight" charset="0"/>
              </a:rPr>
              <a:t>iExtractor</a:t>
            </a:r>
            <a:endParaRPr lang="en-US" dirty="0" smtClean="0">
              <a:solidFill>
                <a:schemeClr val="bg1"/>
              </a:solidFill>
              <a:latin typeface="Helvetica Neue UltraLight" charset="0"/>
              <a:ea typeface="Helvetica Neue UltraLight" charset="0"/>
              <a:cs typeface="Helvetica Neue UltraLight" charset="0"/>
            </a:endParaRPr>
          </a:p>
          <a:p>
            <a:pPr marL="0" indent="0" algn="ctr">
              <a:lnSpc>
                <a:spcPct val="100000"/>
              </a:lnSpc>
              <a:spcBef>
                <a:spcPts val="0"/>
              </a:spcBef>
              <a:buFontTx/>
              <a:buNone/>
            </a:pPr>
            <a:r>
              <a:rPr lang="en-US" sz="2600" b="1" dirty="0" smtClean="0">
                <a:solidFill>
                  <a:schemeClr val="bg1"/>
                </a:solidFill>
                <a:latin typeface="Helvetica Neue UltraLight" charset="0"/>
                <a:ea typeface="Helvetica Neue UltraLight" charset="0"/>
                <a:cs typeface="Helvetica Neue UltraLight" charset="0"/>
              </a:rPr>
              <a:t> </a:t>
            </a:r>
            <a:r>
              <a:rPr lang="en-US" sz="2600" b="1" dirty="0" err="1" smtClean="0">
                <a:solidFill>
                  <a:schemeClr val="bg1"/>
                </a:solidFill>
                <a:latin typeface="Helvetica Neue UltraLight" charset="0"/>
                <a:ea typeface="Helvetica Neue UltraLight" charset="0"/>
                <a:cs typeface="Helvetica Neue UltraLight" charset="0"/>
              </a:rPr>
              <a:t>Youzhu</a:t>
            </a:r>
            <a:endParaRPr lang="en-US" sz="2600" b="1" dirty="0" smtClean="0">
              <a:solidFill>
                <a:schemeClr val="bg1"/>
              </a:solidFill>
              <a:latin typeface="Helvetica Neue UltraLight" charset="0"/>
              <a:ea typeface="Helvetica Neue UltraLight" charset="0"/>
              <a:cs typeface="Helvetica Neue UltraLight" charset="0"/>
            </a:endParaRPr>
          </a:p>
        </p:txBody>
      </p:sp>
      <p:sp>
        <p:nvSpPr>
          <p:cNvPr id="18" name="Content Placeholder 2"/>
          <p:cNvSpPr txBox="1">
            <a:spLocks/>
          </p:cNvSpPr>
          <p:nvPr/>
        </p:nvSpPr>
        <p:spPr>
          <a:xfrm>
            <a:off x="4626694" y="665519"/>
            <a:ext cx="2293090" cy="12930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00000"/>
              </a:lnSpc>
              <a:spcBef>
                <a:spcPts val="0"/>
              </a:spcBef>
              <a:buFontTx/>
              <a:buNone/>
            </a:pPr>
            <a:r>
              <a:rPr lang="en-US" sz="3200" dirty="0" err="1" smtClean="0">
                <a:solidFill>
                  <a:schemeClr val="bg1"/>
                </a:solidFill>
                <a:latin typeface="Helvetica Neue" charset="0"/>
                <a:ea typeface="Helvetica Neue" charset="0"/>
                <a:cs typeface="Helvetica Neue" charset="0"/>
              </a:rPr>
              <a:t>iTrainer</a:t>
            </a:r>
            <a:r>
              <a:rPr lang="en-US" sz="3200" dirty="0" smtClean="0">
                <a:solidFill>
                  <a:schemeClr val="bg1"/>
                </a:solidFill>
                <a:latin typeface="Helvetica Neue" charset="0"/>
                <a:ea typeface="Helvetica Neue" charset="0"/>
                <a:cs typeface="Helvetica Neue" charset="0"/>
              </a:rPr>
              <a:t> </a:t>
            </a:r>
          </a:p>
          <a:p>
            <a:pPr marL="0" indent="0" algn="ctr">
              <a:lnSpc>
                <a:spcPct val="100000"/>
              </a:lnSpc>
              <a:spcBef>
                <a:spcPts val="0"/>
              </a:spcBef>
              <a:buFontTx/>
              <a:buNone/>
            </a:pPr>
            <a:r>
              <a:rPr lang="en-US" dirty="0" smtClean="0">
                <a:solidFill>
                  <a:schemeClr val="bg1"/>
                </a:solidFill>
                <a:latin typeface="Helvetica Neue UltraLight" charset="0"/>
                <a:ea typeface="Helvetica Neue UltraLight" charset="0"/>
                <a:cs typeface="Helvetica Neue UltraLight" charset="0"/>
              </a:rPr>
              <a:t>This is US.</a:t>
            </a:r>
          </a:p>
          <a:p>
            <a:pPr marL="0" indent="0" algn="ctr">
              <a:lnSpc>
                <a:spcPct val="100000"/>
              </a:lnSpc>
              <a:spcBef>
                <a:spcPts val="0"/>
              </a:spcBef>
              <a:buFontTx/>
              <a:buNone/>
            </a:pPr>
            <a:r>
              <a:rPr lang="en-US" sz="1200" u="sng" dirty="0" smtClean="0">
                <a:solidFill>
                  <a:schemeClr val="bg1"/>
                </a:solidFill>
                <a:latin typeface="Helvetica Neue UltraLight" charset="0"/>
                <a:ea typeface="Helvetica Neue UltraLight" charset="0"/>
                <a:cs typeface="Helvetica Neue UltraLight" charset="0"/>
              </a:rPr>
              <a:t>Learn more:</a:t>
            </a:r>
          </a:p>
        </p:txBody>
      </p:sp>
      <p:sp>
        <p:nvSpPr>
          <p:cNvPr id="19" name="Content Placeholder 2"/>
          <p:cNvSpPr txBox="1">
            <a:spLocks/>
          </p:cNvSpPr>
          <p:nvPr/>
        </p:nvSpPr>
        <p:spPr>
          <a:xfrm>
            <a:off x="734518" y="3397115"/>
            <a:ext cx="1949792" cy="66438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00000"/>
              </a:lnSpc>
              <a:spcBef>
                <a:spcPts val="0"/>
              </a:spcBef>
              <a:buFontTx/>
              <a:buNone/>
            </a:pPr>
            <a:r>
              <a:rPr lang="en-US" dirty="0" err="1" smtClean="0">
                <a:solidFill>
                  <a:schemeClr val="bg1"/>
                </a:solidFill>
                <a:latin typeface="Helvetica Neue UltraLight" charset="0"/>
                <a:ea typeface="Helvetica Neue UltraLight" charset="0"/>
                <a:cs typeface="Helvetica Neue UltraLight" charset="0"/>
              </a:rPr>
              <a:t>iExtractor</a:t>
            </a:r>
            <a:endParaRPr lang="en-US" dirty="0" smtClean="0">
              <a:solidFill>
                <a:schemeClr val="bg1"/>
              </a:solidFill>
              <a:latin typeface="Helvetica Neue UltraLight" charset="0"/>
              <a:ea typeface="Helvetica Neue UltraLight" charset="0"/>
              <a:cs typeface="Helvetica Neue UltraLight" charset="0"/>
            </a:endParaRPr>
          </a:p>
          <a:p>
            <a:pPr marL="0" indent="0" algn="ctr">
              <a:lnSpc>
                <a:spcPct val="100000"/>
              </a:lnSpc>
              <a:spcBef>
                <a:spcPts val="0"/>
              </a:spcBef>
              <a:buFontTx/>
              <a:buNone/>
            </a:pPr>
            <a:r>
              <a:rPr lang="en-US" sz="2600" b="1" dirty="0" smtClean="0">
                <a:solidFill>
                  <a:schemeClr val="bg1"/>
                </a:solidFill>
                <a:latin typeface="Helvetica Neue UltraLight" charset="0"/>
                <a:ea typeface="Helvetica Neue UltraLight" charset="0"/>
                <a:cs typeface="Helvetica Neue UltraLight" charset="0"/>
              </a:rPr>
              <a:t> YJ</a:t>
            </a:r>
          </a:p>
        </p:txBody>
      </p:sp>
      <p:sp>
        <p:nvSpPr>
          <p:cNvPr id="20" name="Content Placeholder 2"/>
          <p:cNvSpPr txBox="1">
            <a:spLocks/>
          </p:cNvSpPr>
          <p:nvPr/>
        </p:nvSpPr>
        <p:spPr>
          <a:xfrm>
            <a:off x="9124898" y="3397115"/>
            <a:ext cx="1949792" cy="66438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00000"/>
              </a:lnSpc>
              <a:spcBef>
                <a:spcPts val="0"/>
              </a:spcBef>
              <a:buFontTx/>
              <a:buNone/>
            </a:pPr>
            <a:r>
              <a:rPr lang="en-US" dirty="0" err="1" smtClean="0">
                <a:solidFill>
                  <a:schemeClr val="bg1"/>
                </a:solidFill>
                <a:latin typeface="Helvetica Neue UltraLight" charset="0"/>
                <a:ea typeface="Helvetica Neue UltraLight" charset="0"/>
                <a:cs typeface="Helvetica Neue UltraLight" charset="0"/>
              </a:rPr>
              <a:t>iBooster</a:t>
            </a:r>
            <a:endParaRPr lang="en-US" dirty="0" smtClean="0">
              <a:solidFill>
                <a:schemeClr val="bg1"/>
              </a:solidFill>
              <a:latin typeface="Helvetica Neue UltraLight" charset="0"/>
              <a:ea typeface="Helvetica Neue UltraLight" charset="0"/>
              <a:cs typeface="Helvetica Neue UltraLight" charset="0"/>
            </a:endParaRPr>
          </a:p>
          <a:p>
            <a:pPr marL="0" indent="0" algn="ctr">
              <a:lnSpc>
                <a:spcPct val="100000"/>
              </a:lnSpc>
              <a:spcBef>
                <a:spcPts val="0"/>
              </a:spcBef>
              <a:buFontTx/>
              <a:buNone/>
            </a:pPr>
            <a:r>
              <a:rPr lang="en-US" sz="2600" b="1" dirty="0" smtClean="0">
                <a:solidFill>
                  <a:schemeClr val="bg1"/>
                </a:solidFill>
                <a:latin typeface="Helvetica Neue UltraLight" charset="0"/>
                <a:ea typeface="Helvetica Neue UltraLight" charset="0"/>
                <a:cs typeface="Helvetica Neue UltraLight" charset="0"/>
              </a:rPr>
              <a:t> </a:t>
            </a:r>
            <a:r>
              <a:rPr lang="en-US" sz="2600" b="1" dirty="0" err="1" smtClean="0">
                <a:solidFill>
                  <a:schemeClr val="bg1"/>
                </a:solidFill>
                <a:latin typeface="Helvetica Neue UltraLight" charset="0"/>
                <a:ea typeface="Helvetica Neue UltraLight" charset="0"/>
                <a:cs typeface="Helvetica Neue UltraLight" charset="0"/>
              </a:rPr>
              <a:t>Hyungjoon</a:t>
            </a:r>
            <a:endParaRPr lang="en-US" sz="2600" b="1" dirty="0" smtClean="0">
              <a:solidFill>
                <a:schemeClr val="bg1"/>
              </a:solidFill>
              <a:latin typeface="Helvetica Neue UltraLight" charset="0"/>
              <a:ea typeface="Helvetica Neue UltraLight" charset="0"/>
              <a:cs typeface="Helvetica Neue UltraLight" charset="0"/>
            </a:endParaRPr>
          </a:p>
        </p:txBody>
      </p:sp>
      <p:sp>
        <p:nvSpPr>
          <p:cNvPr id="21" name="Content Placeholder 2"/>
          <p:cNvSpPr txBox="1">
            <a:spLocks/>
          </p:cNvSpPr>
          <p:nvPr/>
        </p:nvSpPr>
        <p:spPr>
          <a:xfrm>
            <a:off x="4849038" y="3397115"/>
            <a:ext cx="1949792" cy="66438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00000"/>
              </a:lnSpc>
              <a:spcBef>
                <a:spcPts val="0"/>
              </a:spcBef>
              <a:buFontTx/>
              <a:buNone/>
            </a:pPr>
            <a:r>
              <a:rPr lang="en-US" dirty="0" err="1" smtClean="0">
                <a:solidFill>
                  <a:schemeClr val="bg1"/>
                </a:solidFill>
                <a:latin typeface="Helvetica Neue UltraLight" charset="0"/>
                <a:ea typeface="Helvetica Neue UltraLight" charset="0"/>
                <a:cs typeface="Helvetica Neue UltraLight" charset="0"/>
              </a:rPr>
              <a:t>iClassifier</a:t>
            </a:r>
            <a:endParaRPr lang="en-US" dirty="0" smtClean="0">
              <a:solidFill>
                <a:schemeClr val="bg1"/>
              </a:solidFill>
              <a:latin typeface="Helvetica Neue UltraLight" charset="0"/>
              <a:ea typeface="Helvetica Neue UltraLight" charset="0"/>
              <a:cs typeface="Helvetica Neue UltraLight" charset="0"/>
            </a:endParaRPr>
          </a:p>
          <a:p>
            <a:pPr marL="0" indent="0" algn="ctr">
              <a:lnSpc>
                <a:spcPct val="100000"/>
              </a:lnSpc>
              <a:spcBef>
                <a:spcPts val="0"/>
              </a:spcBef>
              <a:buFontTx/>
              <a:buNone/>
            </a:pPr>
            <a:r>
              <a:rPr lang="en-US" sz="2600" b="1" dirty="0" smtClean="0">
                <a:solidFill>
                  <a:schemeClr val="bg1"/>
                </a:solidFill>
                <a:latin typeface="Helvetica Neue UltraLight" charset="0"/>
                <a:ea typeface="Helvetica Neue UltraLight" charset="0"/>
                <a:cs typeface="Helvetica Neue UltraLight" charset="0"/>
              </a:rPr>
              <a:t> </a:t>
            </a:r>
            <a:r>
              <a:rPr lang="en-US" sz="2600" b="1" dirty="0" smtClean="0">
                <a:solidFill>
                  <a:schemeClr val="bg1"/>
                </a:solidFill>
                <a:latin typeface="Helvetica Neue UltraLight" charset="0"/>
                <a:ea typeface="Helvetica Neue UltraLight" charset="0"/>
                <a:cs typeface="Helvetica Neue UltraLight" charset="0"/>
              </a:rPr>
              <a:t>Ran</a:t>
            </a:r>
            <a:endParaRPr lang="en-US" sz="2600" b="1" dirty="0" smtClean="0">
              <a:solidFill>
                <a:schemeClr val="bg1"/>
              </a:solidFill>
              <a:latin typeface="Helvetica Neue UltraLight" charset="0"/>
              <a:ea typeface="Helvetica Neue UltraLight" charset="0"/>
              <a:cs typeface="Helvetica Neue UltraLight" charset="0"/>
            </a:endParaRPr>
          </a:p>
        </p:txBody>
      </p:sp>
      <p:sp>
        <p:nvSpPr>
          <p:cNvPr id="12" name="Content Placeholder 2"/>
          <p:cNvSpPr txBox="1">
            <a:spLocks/>
          </p:cNvSpPr>
          <p:nvPr/>
        </p:nvSpPr>
        <p:spPr>
          <a:xfrm>
            <a:off x="6854612" y="3397115"/>
            <a:ext cx="1949792" cy="66438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00000"/>
              </a:lnSpc>
              <a:spcBef>
                <a:spcPts val="0"/>
              </a:spcBef>
              <a:buFontTx/>
              <a:buNone/>
            </a:pPr>
            <a:r>
              <a:rPr lang="en-US" dirty="0" err="1" smtClean="0">
                <a:solidFill>
                  <a:schemeClr val="bg1"/>
                </a:solidFill>
                <a:latin typeface="Helvetica Neue UltraLight" charset="0"/>
                <a:ea typeface="Helvetica Neue UltraLight" charset="0"/>
                <a:cs typeface="Helvetica Neue UltraLight" charset="0"/>
              </a:rPr>
              <a:t>iClassifier</a:t>
            </a:r>
            <a:endParaRPr lang="en-US" dirty="0" smtClean="0">
              <a:solidFill>
                <a:schemeClr val="bg1"/>
              </a:solidFill>
              <a:latin typeface="Helvetica Neue UltraLight" charset="0"/>
              <a:ea typeface="Helvetica Neue UltraLight" charset="0"/>
              <a:cs typeface="Helvetica Neue UltraLight" charset="0"/>
            </a:endParaRPr>
          </a:p>
          <a:p>
            <a:pPr marL="0" indent="0" algn="ctr">
              <a:lnSpc>
                <a:spcPct val="100000"/>
              </a:lnSpc>
              <a:spcBef>
                <a:spcPts val="0"/>
              </a:spcBef>
              <a:buFontTx/>
              <a:buNone/>
            </a:pPr>
            <a:r>
              <a:rPr lang="en-US" sz="2600" b="1" dirty="0" smtClean="0">
                <a:solidFill>
                  <a:schemeClr val="bg1"/>
                </a:solidFill>
                <a:latin typeface="Helvetica Neue UltraLight" charset="0"/>
                <a:ea typeface="Helvetica Neue UltraLight" charset="0"/>
                <a:cs typeface="Helvetica Neue UltraLight" charset="0"/>
              </a:rPr>
              <a:t> </a:t>
            </a:r>
            <a:r>
              <a:rPr lang="en-US" sz="2600" b="1" dirty="0" err="1" smtClean="0">
                <a:solidFill>
                  <a:schemeClr val="bg1"/>
                </a:solidFill>
                <a:latin typeface="Helvetica Neue UltraLight" charset="0"/>
                <a:ea typeface="Helvetica Neue UltraLight" charset="0"/>
                <a:cs typeface="Helvetica Neue UltraLight" charset="0"/>
              </a:rPr>
              <a:t>Yanxi</a:t>
            </a:r>
            <a:endParaRPr lang="en-US" sz="2600" b="1" dirty="0" smtClean="0">
              <a:solidFill>
                <a:schemeClr val="bg1"/>
              </a:solidFill>
              <a:latin typeface="Helvetica Neue UltraLight" charset="0"/>
              <a:ea typeface="Helvetica Neue UltraLight" charset="0"/>
              <a:cs typeface="Helvetica Neue UltraLight" charset="0"/>
            </a:endParaRPr>
          </a:p>
        </p:txBody>
      </p:sp>
    </p:spTree>
    <p:extLst>
      <p:ext uri="{BB962C8B-B14F-4D97-AF65-F5344CB8AC3E}">
        <p14:creationId xmlns:p14="http://schemas.microsoft.com/office/powerpoint/2010/main" val="15443038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4626694" y="665519"/>
            <a:ext cx="2293090" cy="12930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00000"/>
              </a:lnSpc>
              <a:spcBef>
                <a:spcPts val="0"/>
              </a:spcBef>
              <a:buFontTx/>
              <a:buNone/>
            </a:pPr>
            <a:r>
              <a:rPr lang="en-US" sz="3200" dirty="0" smtClean="0">
                <a:solidFill>
                  <a:schemeClr val="bg1"/>
                </a:solidFill>
                <a:latin typeface="Helvetica Neue" charset="0"/>
                <a:ea typeface="Helvetica Neue" charset="0"/>
                <a:cs typeface="Helvetica Neue" charset="0"/>
              </a:rPr>
              <a:t>Thank you! </a:t>
            </a:r>
            <a:endParaRPr lang="en-US" sz="3200" dirty="0" smtClean="0">
              <a:solidFill>
                <a:schemeClr val="bg1"/>
              </a:solidFill>
              <a:latin typeface="Helvetica Neue" charset="0"/>
              <a:ea typeface="Helvetica Neue" charset="0"/>
              <a:cs typeface="Helvetica Neue" charset="0"/>
            </a:endParaRPr>
          </a:p>
          <a:p>
            <a:pPr marL="0" indent="0" algn="ctr">
              <a:lnSpc>
                <a:spcPct val="100000"/>
              </a:lnSpc>
              <a:spcBef>
                <a:spcPts val="0"/>
              </a:spcBef>
              <a:buFontTx/>
              <a:buNone/>
            </a:pPr>
            <a:r>
              <a:rPr lang="en-US" dirty="0" smtClean="0">
                <a:solidFill>
                  <a:schemeClr val="bg1"/>
                </a:solidFill>
                <a:latin typeface="Helvetica Neue UltraLight" charset="0"/>
                <a:ea typeface="Helvetica Neue UltraLight" charset="0"/>
                <a:cs typeface="Helvetica Neue UltraLight" charset="0"/>
              </a:rPr>
              <a:t>This is </a:t>
            </a:r>
            <a:r>
              <a:rPr lang="en-US" dirty="0" smtClean="0">
                <a:solidFill>
                  <a:schemeClr val="bg1"/>
                </a:solidFill>
                <a:latin typeface="Helvetica Neue UltraLight" charset="0"/>
                <a:ea typeface="Helvetica Neue UltraLight" charset="0"/>
                <a:cs typeface="Helvetica Neue UltraLight" charset="0"/>
              </a:rPr>
              <a:t>YOU</a:t>
            </a:r>
            <a:r>
              <a:rPr lang="en-US" dirty="0" smtClean="0">
                <a:solidFill>
                  <a:schemeClr val="bg1"/>
                </a:solidFill>
                <a:latin typeface="Helvetica Neue UltraLight" charset="0"/>
                <a:ea typeface="Helvetica Neue UltraLight" charset="0"/>
                <a:cs typeface="Helvetica Neue UltraLight" charset="0"/>
              </a:rPr>
              <a:t>.</a:t>
            </a:r>
            <a:endParaRPr lang="en-US" dirty="0" smtClean="0">
              <a:solidFill>
                <a:schemeClr val="bg1"/>
              </a:solidFill>
              <a:latin typeface="Helvetica Neue UltraLight" charset="0"/>
              <a:ea typeface="Helvetica Neue UltraLight" charset="0"/>
              <a:cs typeface="Helvetica Neue UltraLight" charset="0"/>
            </a:endParaRPr>
          </a:p>
          <a:p>
            <a:pPr marL="0" indent="0" algn="ctr">
              <a:lnSpc>
                <a:spcPct val="100000"/>
              </a:lnSpc>
              <a:spcBef>
                <a:spcPts val="0"/>
              </a:spcBef>
              <a:buFontTx/>
              <a:buNone/>
            </a:pPr>
            <a:r>
              <a:rPr lang="en-US" sz="1200" u="sng" dirty="0" smtClean="0">
                <a:solidFill>
                  <a:schemeClr val="bg1"/>
                </a:solidFill>
                <a:latin typeface="Helvetica Neue UltraLight" charset="0"/>
                <a:ea typeface="Helvetica Neue UltraLight" charset="0"/>
                <a:cs typeface="Helvetica Neue UltraLight" charset="0"/>
              </a:rPr>
              <a:t>Learn more:</a:t>
            </a:r>
          </a:p>
        </p:txBody>
      </p:sp>
    </p:spTree>
    <p:extLst>
      <p:ext uri="{BB962C8B-B14F-4D97-AF65-F5344CB8AC3E}">
        <p14:creationId xmlns:p14="http://schemas.microsoft.com/office/powerpoint/2010/main" val="12735046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4734985" y="751778"/>
            <a:ext cx="3361038" cy="952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smtClean="0">
                <a:solidFill>
                  <a:schemeClr val="bg1"/>
                </a:solidFill>
                <a:latin typeface="Helvetica Neue Thin" charset="0"/>
                <a:ea typeface="Helvetica Neue Thin" charset="0"/>
                <a:cs typeface="Helvetica Neue Thin" charset="0"/>
              </a:rPr>
              <a:t>PRESENTATION MAP</a:t>
            </a:r>
          </a:p>
          <a:p>
            <a:endParaRPr lang="en-US" sz="2800" dirty="0" smtClean="0">
              <a:solidFill>
                <a:schemeClr val="bg1"/>
              </a:solidFill>
              <a:latin typeface="Helvetica Neue Thin" charset="0"/>
              <a:ea typeface="Helvetica Neue Thin" charset="0"/>
              <a:cs typeface="Helvetica Neue Thin" charset="0"/>
            </a:endParaRPr>
          </a:p>
          <a:p>
            <a:endParaRPr lang="en-US" sz="1600" dirty="0">
              <a:solidFill>
                <a:schemeClr val="bg1"/>
              </a:solidFill>
              <a:latin typeface="Helvetica Neue Thin" charset="0"/>
              <a:ea typeface="Helvetica Neue Thin" charset="0"/>
              <a:cs typeface="Helvetica Neue Thin" charset="0"/>
            </a:endParaRPr>
          </a:p>
        </p:txBody>
      </p:sp>
      <p:sp>
        <p:nvSpPr>
          <p:cNvPr id="14" name="Cube 13"/>
          <p:cNvSpPr/>
          <p:nvPr/>
        </p:nvSpPr>
        <p:spPr>
          <a:xfrm>
            <a:off x="4339844" y="751778"/>
            <a:ext cx="354379" cy="354379"/>
          </a:xfrm>
          <a:prstGeom prst="cube">
            <a:avLst/>
          </a:prstGeom>
          <a:solidFill>
            <a:schemeClr val="bg2">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4517033" y="1349207"/>
            <a:ext cx="0" cy="4412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517033" y="2824844"/>
            <a:ext cx="0" cy="16772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517033" y="4664154"/>
            <a:ext cx="0" cy="70944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517033" y="5522246"/>
            <a:ext cx="0" cy="70944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itle 1"/>
          <p:cNvSpPr txBox="1">
            <a:spLocks/>
          </p:cNvSpPr>
          <p:nvPr/>
        </p:nvSpPr>
        <p:spPr>
          <a:xfrm>
            <a:off x="4734985" y="1331780"/>
            <a:ext cx="3361038" cy="4760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smtClean="0">
                <a:solidFill>
                  <a:schemeClr val="bg1"/>
                </a:solidFill>
                <a:latin typeface="Helvetica Neue Thin" charset="0"/>
                <a:ea typeface="Helvetica Neue Thin" charset="0"/>
                <a:cs typeface="Helvetica Neue Thin" charset="0"/>
              </a:rPr>
              <a:t>About </a:t>
            </a:r>
            <a:r>
              <a:rPr lang="en-US" sz="1800" dirty="0">
                <a:solidFill>
                  <a:schemeClr val="bg1"/>
                </a:solidFill>
                <a:latin typeface="Helvetica Neue Thin" charset="0"/>
                <a:ea typeface="Helvetica Neue Thin" charset="0"/>
                <a:cs typeface="Helvetica Neue Thin" charset="0"/>
              </a:rPr>
              <a:t>O</a:t>
            </a:r>
            <a:r>
              <a:rPr lang="en-US" sz="1800" dirty="0" smtClean="0">
                <a:solidFill>
                  <a:schemeClr val="bg1"/>
                </a:solidFill>
                <a:latin typeface="Helvetica Neue Thin" charset="0"/>
                <a:ea typeface="Helvetica Neue Thin" charset="0"/>
                <a:cs typeface="Helvetica Neue Thin" charset="0"/>
              </a:rPr>
              <a:t>ur Project</a:t>
            </a:r>
            <a:endParaRPr lang="en-US" sz="1800" dirty="0" smtClean="0">
              <a:solidFill>
                <a:schemeClr val="bg1"/>
              </a:solidFill>
              <a:latin typeface="Helvetica Neue Thin" charset="0"/>
              <a:ea typeface="Helvetica Neue Thin" charset="0"/>
              <a:cs typeface="Helvetica Neue Thin" charset="0"/>
            </a:endParaRPr>
          </a:p>
        </p:txBody>
      </p:sp>
      <p:sp>
        <p:nvSpPr>
          <p:cNvPr id="28" name="Title 1"/>
          <p:cNvSpPr txBox="1">
            <a:spLocks/>
          </p:cNvSpPr>
          <p:nvPr/>
        </p:nvSpPr>
        <p:spPr>
          <a:xfrm>
            <a:off x="4734985" y="4780840"/>
            <a:ext cx="3361038" cy="4760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err="1" smtClean="0">
                <a:solidFill>
                  <a:schemeClr val="bg1"/>
                </a:solidFill>
                <a:latin typeface="Helvetica Neue Thin" charset="0"/>
                <a:ea typeface="Helvetica Neue Thin" charset="0"/>
                <a:cs typeface="Helvetica Neue Thin" charset="0"/>
              </a:rPr>
              <a:t>iTrainer</a:t>
            </a:r>
            <a:r>
              <a:rPr lang="en-US" sz="1800" dirty="0" smtClean="0">
                <a:solidFill>
                  <a:schemeClr val="bg1"/>
                </a:solidFill>
                <a:latin typeface="Helvetica Neue Thin" charset="0"/>
                <a:ea typeface="Helvetica Neue Thin" charset="0"/>
                <a:cs typeface="Helvetica Neue Thin" charset="0"/>
              </a:rPr>
              <a:t> Results</a:t>
            </a:r>
            <a:endParaRPr lang="en-US" sz="1800" dirty="0" smtClean="0">
              <a:solidFill>
                <a:schemeClr val="bg1"/>
              </a:solidFill>
              <a:latin typeface="Helvetica Neue Thin" charset="0"/>
              <a:ea typeface="Helvetica Neue Thin" charset="0"/>
              <a:cs typeface="Helvetica Neue Thin" charset="0"/>
            </a:endParaRPr>
          </a:p>
        </p:txBody>
      </p:sp>
      <p:sp>
        <p:nvSpPr>
          <p:cNvPr id="31" name="TextBox 30"/>
          <p:cNvSpPr txBox="1"/>
          <p:nvPr/>
        </p:nvSpPr>
        <p:spPr>
          <a:xfrm>
            <a:off x="4734984" y="2742652"/>
            <a:ext cx="3947913" cy="1477328"/>
          </a:xfrm>
          <a:prstGeom prst="rect">
            <a:avLst/>
          </a:prstGeom>
          <a:noFill/>
        </p:spPr>
        <p:txBody>
          <a:bodyPr wrap="square" rtlCol="0">
            <a:spAutoFit/>
          </a:bodyPr>
          <a:lstStyle/>
          <a:p>
            <a:r>
              <a:rPr lang="en-US" dirty="0" smtClean="0">
                <a:solidFill>
                  <a:schemeClr val="bg1"/>
                </a:solidFill>
                <a:latin typeface="Helvetica Neue Thin" charset="0"/>
                <a:ea typeface="Helvetica Neue Thin" charset="0"/>
                <a:cs typeface="Helvetica Neue Thin" charset="0"/>
              </a:rPr>
              <a:t>Methodology</a:t>
            </a:r>
          </a:p>
          <a:p>
            <a:pPr marL="742950" lvl="1" indent="-285750">
              <a:buFont typeface="Arial" charset="0"/>
              <a:buChar char="•"/>
            </a:pPr>
            <a:r>
              <a:rPr lang="en-US" dirty="0" smtClean="0">
                <a:solidFill>
                  <a:schemeClr val="bg1"/>
                </a:solidFill>
                <a:latin typeface="Helvetica Neue Thin" charset="0"/>
                <a:ea typeface="Helvetica Neue Thin" charset="0"/>
                <a:cs typeface="Helvetica Neue Thin" charset="0"/>
              </a:rPr>
              <a:t>Feature extraction</a:t>
            </a:r>
          </a:p>
          <a:p>
            <a:pPr marL="742950" lvl="1" indent="-285750">
              <a:buFont typeface="Arial" charset="0"/>
              <a:buChar char="•"/>
            </a:pPr>
            <a:r>
              <a:rPr lang="en-US" dirty="0" smtClean="0">
                <a:solidFill>
                  <a:schemeClr val="bg1"/>
                </a:solidFill>
                <a:latin typeface="Helvetica Neue Thin" charset="0"/>
                <a:ea typeface="Helvetica Neue Thin" charset="0"/>
                <a:cs typeface="Helvetica Neue Thin" charset="0"/>
              </a:rPr>
              <a:t>Algorithm training process</a:t>
            </a:r>
          </a:p>
          <a:p>
            <a:pPr marL="742950" lvl="1" indent="-285750">
              <a:buFont typeface="Arial" charset="0"/>
              <a:buChar char="•"/>
            </a:pPr>
            <a:r>
              <a:rPr lang="en-US" dirty="0" smtClean="0">
                <a:solidFill>
                  <a:schemeClr val="bg1"/>
                </a:solidFill>
                <a:latin typeface="Helvetica Neue Thin" charset="0"/>
                <a:ea typeface="Helvetica Neue Thin" charset="0"/>
                <a:cs typeface="Helvetica Neue Thin" charset="0"/>
              </a:rPr>
              <a:t>Model comparison</a:t>
            </a:r>
          </a:p>
          <a:p>
            <a:pPr marL="742950" lvl="1" indent="-285750">
              <a:buFont typeface="Arial" charset="0"/>
              <a:buChar char="•"/>
            </a:pPr>
            <a:r>
              <a:rPr lang="en-US" dirty="0" smtClean="0">
                <a:solidFill>
                  <a:schemeClr val="bg1"/>
                </a:solidFill>
                <a:latin typeface="Helvetica Neue Thin" charset="0"/>
                <a:ea typeface="Helvetica Neue Thin" charset="0"/>
                <a:cs typeface="Helvetica Neue Thin" charset="0"/>
              </a:rPr>
              <a:t> Gradient Boosting Machine </a:t>
            </a:r>
          </a:p>
        </p:txBody>
      </p:sp>
      <p:sp>
        <p:nvSpPr>
          <p:cNvPr id="33" name="Rectangle 32"/>
          <p:cNvSpPr/>
          <p:nvPr/>
        </p:nvSpPr>
        <p:spPr>
          <a:xfrm>
            <a:off x="4734984" y="5522246"/>
            <a:ext cx="1047082" cy="369332"/>
          </a:xfrm>
          <a:prstGeom prst="rect">
            <a:avLst/>
          </a:prstGeom>
        </p:spPr>
        <p:txBody>
          <a:bodyPr wrap="none">
            <a:spAutoFit/>
          </a:bodyPr>
          <a:lstStyle/>
          <a:p>
            <a:r>
              <a:rPr lang="en-US" dirty="0" smtClean="0">
                <a:solidFill>
                  <a:schemeClr val="bg1"/>
                </a:solidFill>
                <a:latin typeface="Helvetica Neue Thin" charset="0"/>
                <a:ea typeface="Helvetica Neue Thin" charset="0"/>
                <a:cs typeface="Helvetica Neue Thin" charset="0"/>
              </a:rPr>
              <a:t>About us</a:t>
            </a:r>
            <a:endParaRPr lang="en-US" dirty="0">
              <a:solidFill>
                <a:schemeClr val="bg1"/>
              </a:solidFill>
              <a:latin typeface="Helvetica Neue Thin" charset="0"/>
              <a:ea typeface="Helvetica Neue Thin" charset="0"/>
              <a:cs typeface="Helvetica Neue Thin" charset="0"/>
            </a:endParaRPr>
          </a:p>
        </p:txBody>
      </p:sp>
      <p:cxnSp>
        <p:nvCxnSpPr>
          <p:cNvPr id="15" name="Straight Arrow Connector 14"/>
          <p:cNvCxnSpPr/>
          <p:nvPr/>
        </p:nvCxnSpPr>
        <p:spPr>
          <a:xfrm>
            <a:off x="4517033" y="1927276"/>
            <a:ext cx="0" cy="65909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p:cNvSpPr txBox="1">
            <a:spLocks/>
          </p:cNvSpPr>
          <p:nvPr/>
        </p:nvSpPr>
        <p:spPr>
          <a:xfrm>
            <a:off x="4734984" y="1972542"/>
            <a:ext cx="3361038" cy="4760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smtClean="0">
                <a:solidFill>
                  <a:schemeClr val="bg1"/>
                </a:solidFill>
                <a:latin typeface="Helvetica Neue Thin" charset="0"/>
                <a:ea typeface="Helvetica Neue Thin" charset="0"/>
                <a:cs typeface="Helvetica Neue Thin" charset="0"/>
              </a:rPr>
              <a:t>Task Architecture  </a:t>
            </a:r>
            <a:endParaRPr lang="en-US" sz="1800" dirty="0" smtClean="0">
              <a:solidFill>
                <a:schemeClr val="bg1"/>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498001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39927" y="523313"/>
            <a:ext cx="3361038" cy="4760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solidFill>
                  <a:schemeClr val="bg1"/>
                </a:solidFill>
                <a:latin typeface="Helvetica Neue Thin" charset="0"/>
                <a:ea typeface="Helvetica Neue Thin" charset="0"/>
                <a:cs typeface="Helvetica Neue Thin" charset="0"/>
              </a:rPr>
              <a:t>About Our Project </a:t>
            </a:r>
            <a:endParaRPr lang="en-US" sz="3200" dirty="0" smtClean="0">
              <a:solidFill>
                <a:schemeClr val="bg1"/>
              </a:solidFill>
              <a:latin typeface="Helvetica Neue Thin" charset="0"/>
              <a:ea typeface="Helvetica Neue Thin" charset="0"/>
              <a:cs typeface="Helvetica Neue Thin" charset="0"/>
            </a:endParaRPr>
          </a:p>
        </p:txBody>
      </p:sp>
      <p:sp>
        <p:nvSpPr>
          <p:cNvPr id="5" name="Cube 4"/>
          <p:cNvSpPr/>
          <p:nvPr/>
        </p:nvSpPr>
        <p:spPr>
          <a:xfrm>
            <a:off x="846641" y="584162"/>
            <a:ext cx="354379" cy="354379"/>
          </a:xfrm>
          <a:prstGeom prst="cube">
            <a:avLst/>
          </a:prstGeom>
          <a:solidFill>
            <a:schemeClr val="bg2">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676781" y="1750751"/>
            <a:ext cx="3361038" cy="4760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dirty="0" smtClean="0">
              <a:solidFill>
                <a:schemeClr val="bg1"/>
              </a:solidFill>
              <a:latin typeface="Helvetica Neue Thin" charset="0"/>
              <a:ea typeface="Helvetica Neue Thin" charset="0"/>
              <a:cs typeface="Helvetica Neue Thin" charset="0"/>
            </a:endParaRPr>
          </a:p>
        </p:txBody>
      </p:sp>
      <p:sp>
        <p:nvSpPr>
          <p:cNvPr id="10" name="Title 1"/>
          <p:cNvSpPr txBox="1">
            <a:spLocks/>
          </p:cNvSpPr>
          <p:nvPr/>
        </p:nvSpPr>
        <p:spPr>
          <a:xfrm>
            <a:off x="1023830" y="1324856"/>
            <a:ext cx="10422144" cy="457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solidFill>
                  <a:schemeClr val="bg1"/>
                </a:solidFill>
                <a:latin typeface="Helvetica Neue Thin" charset="0"/>
                <a:ea typeface="Helvetica Neue Thin" charset="0"/>
                <a:cs typeface="Helvetica Neue Thin" charset="0"/>
              </a:rPr>
              <a:t>Our basic task is to create an algorithm to classify whether an image contains a dog or a </a:t>
            </a:r>
            <a:r>
              <a:rPr lang="en-US" sz="1600" dirty="0" smtClean="0">
                <a:solidFill>
                  <a:schemeClr val="bg1"/>
                </a:solidFill>
                <a:latin typeface="Helvetica Neue Thin" charset="0"/>
                <a:ea typeface="Helvetica Neue Thin" charset="0"/>
                <a:cs typeface="Helvetica Neue Thin" charset="0"/>
              </a:rPr>
              <a:t>fried chicken. </a:t>
            </a:r>
            <a:r>
              <a:rPr lang="en-US" sz="1600" dirty="0">
                <a:solidFill>
                  <a:schemeClr val="bg1"/>
                </a:solidFill>
                <a:latin typeface="Helvetica Neue Thin" charset="0"/>
                <a:ea typeface="Helvetica Neue Thin" charset="0"/>
                <a:cs typeface="Helvetica Neue Thin" charset="0"/>
              </a:rPr>
              <a:t>The input for this task is images of </a:t>
            </a:r>
            <a:r>
              <a:rPr lang="en-US" sz="1600" dirty="0" smtClean="0">
                <a:solidFill>
                  <a:schemeClr val="bg1"/>
                </a:solidFill>
                <a:latin typeface="Helvetica Neue Thin" charset="0"/>
                <a:ea typeface="Helvetica Neue Thin" charset="0"/>
                <a:cs typeface="Helvetica Neue Thin" charset="0"/>
              </a:rPr>
              <a:t>poodle dogs or fried chicken from </a:t>
            </a:r>
            <a:r>
              <a:rPr lang="en-US" sz="1600" dirty="0">
                <a:solidFill>
                  <a:schemeClr val="bg1"/>
                </a:solidFill>
                <a:latin typeface="Helvetica Neue Thin" charset="0"/>
                <a:ea typeface="Helvetica Neue Thin" charset="0"/>
                <a:cs typeface="Helvetica Neue Thin" charset="0"/>
              </a:rPr>
              <a:t>training dataset, while the output is the classification accuracy on test dataset. </a:t>
            </a:r>
            <a:endParaRPr lang="en-US" sz="1600" dirty="0" smtClean="0">
              <a:solidFill>
                <a:schemeClr val="bg1"/>
              </a:solidFill>
              <a:latin typeface="Helvetica Neue Thin" charset="0"/>
              <a:ea typeface="Helvetica Neue Thin" charset="0"/>
              <a:cs typeface="Helvetica Neue Thin" charset="0"/>
            </a:endParaRPr>
          </a:p>
          <a:p>
            <a:endParaRPr lang="en-US" sz="1600" dirty="0">
              <a:solidFill>
                <a:schemeClr val="bg1"/>
              </a:solidFill>
              <a:latin typeface="Helvetica Neue UltraLight" charset="0"/>
              <a:ea typeface="Helvetica Neue UltraLight" charset="0"/>
              <a:cs typeface="Helvetica Neue UltraLight" charset="0"/>
            </a:endParaRPr>
          </a:p>
          <a:p>
            <a:r>
              <a:rPr lang="en-US" sz="1600" dirty="0" smtClean="0">
                <a:solidFill>
                  <a:schemeClr val="bg1"/>
                </a:solidFill>
                <a:latin typeface="Helvetica Neue Thin" charset="0"/>
                <a:ea typeface="Helvetica Neue Thin" charset="0"/>
                <a:cs typeface="Helvetica Neue Thin" charset="0"/>
              </a:rPr>
              <a:t>Our </a:t>
            </a:r>
            <a:r>
              <a:rPr lang="en-US" sz="1600" dirty="0">
                <a:solidFill>
                  <a:schemeClr val="bg1"/>
                </a:solidFill>
                <a:latin typeface="Helvetica Neue Thin" charset="0"/>
                <a:ea typeface="Helvetica Neue Thin" charset="0"/>
                <a:cs typeface="Helvetica Neue Thin" charset="0"/>
              </a:rPr>
              <a:t>training set contains </a:t>
            </a:r>
            <a:r>
              <a:rPr lang="en-US" sz="1600" dirty="0" smtClean="0">
                <a:solidFill>
                  <a:schemeClr val="bg1"/>
                </a:solidFill>
                <a:latin typeface="Helvetica Neue Thin" charset="0"/>
                <a:ea typeface="Helvetica Neue Thin" charset="0"/>
                <a:cs typeface="Helvetica Neue Thin" charset="0"/>
              </a:rPr>
              <a:t>2000 </a:t>
            </a:r>
            <a:r>
              <a:rPr lang="en-US" sz="1600" dirty="0">
                <a:solidFill>
                  <a:schemeClr val="bg1"/>
                </a:solidFill>
                <a:latin typeface="Helvetica Neue Thin" charset="0"/>
                <a:ea typeface="Helvetica Neue Thin" charset="0"/>
                <a:cs typeface="Helvetica Neue Thin" charset="0"/>
              </a:rPr>
              <a:t>images, including </a:t>
            </a:r>
            <a:r>
              <a:rPr lang="en-US" sz="1600" dirty="0" smtClean="0">
                <a:solidFill>
                  <a:schemeClr val="bg1"/>
                </a:solidFill>
                <a:latin typeface="Helvetica Neue Thin" charset="0"/>
                <a:ea typeface="Helvetica Neue Thin" charset="0"/>
                <a:cs typeface="Helvetica Neue Thin" charset="0"/>
              </a:rPr>
              <a:t>1000 </a:t>
            </a:r>
            <a:r>
              <a:rPr lang="en-US" sz="1600" dirty="0">
                <a:solidFill>
                  <a:schemeClr val="bg1"/>
                </a:solidFill>
                <a:latin typeface="Helvetica Neue Thin" charset="0"/>
                <a:ea typeface="Helvetica Neue Thin" charset="0"/>
                <a:cs typeface="Helvetica Neue Thin" charset="0"/>
              </a:rPr>
              <a:t>images of </a:t>
            </a:r>
            <a:r>
              <a:rPr lang="en-US" sz="1600" dirty="0" smtClean="0">
                <a:solidFill>
                  <a:schemeClr val="bg1"/>
                </a:solidFill>
                <a:latin typeface="Helvetica Neue Thin" charset="0"/>
                <a:ea typeface="Helvetica Neue Thin" charset="0"/>
                <a:cs typeface="Helvetica Neue Thin" charset="0"/>
              </a:rPr>
              <a:t>poodle dogs </a:t>
            </a:r>
            <a:r>
              <a:rPr lang="en-US" sz="1600" dirty="0">
                <a:solidFill>
                  <a:schemeClr val="bg1"/>
                </a:solidFill>
                <a:latin typeface="Helvetica Neue Thin" charset="0"/>
                <a:ea typeface="Helvetica Neue Thin" charset="0"/>
                <a:cs typeface="Helvetica Neue Thin" charset="0"/>
              </a:rPr>
              <a:t>and </a:t>
            </a:r>
            <a:r>
              <a:rPr lang="en-US" sz="1600" dirty="0" smtClean="0">
                <a:solidFill>
                  <a:schemeClr val="bg1"/>
                </a:solidFill>
                <a:latin typeface="Helvetica Neue Thin" charset="0"/>
                <a:ea typeface="Helvetica Neue Thin" charset="0"/>
                <a:cs typeface="Helvetica Neue Thin" charset="0"/>
              </a:rPr>
              <a:t>1000 </a:t>
            </a:r>
            <a:r>
              <a:rPr lang="en-US" sz="1600" dirty="0">
                <a:solidFill>
                  <a:schemeClr val="bg1"/>
                </a:solidFill>
                <a:latin typeface="Helvetica Neue Thin" charset="0"/>
                <a:ea typeface="Helvetica Neue Thin" charset="0"/>
                <a:cs typeface="Helvetica Neue Thin" charset="0"/>
              </a:rPr>
              <a:t>images of </a:t>
            </a:r>
            <a:r>
              <a:rPr lang="en-US" sz="1600" dirty="0" smtClean="0">
                <a:solidFill>
                  <a:schemeClr val="bg1"/>
                </a:solidFill>
                <a:latin typeface="Helvetica Neue Thin" charset="0"/>
                <a:ea typeface="Helvetica Neue Thin" charset="0"/>
                <a:cs typeface="Helvetica Neue Thin" charset="0"/>
              </a:rPr>
              <a:t>fried chicken. </a:t>
            </a:r>
          </a:p>
          <a:p>
            <a:endParaRPr lang="en-US" sz="1600" dirty="0">
              <a:solidFill>
                <a:schemeClr val="bg1"/>
              </a:solidFill>
              <a:latin typeface="Helvetica Neue Thin" charset="0"/>
              <a:ea typeface="Helvetica Neue Thin" charset="0"/>
              <a:cs typeface="Helvetica Neue Thin" charset="0"/>
            </a:endParaRPr>
          </a:p>
          <a:p>
            <a:r>
              <a:rPr lang="en-US" sz="1600" dirty="0">
                <a:solidFill>
                  <a:schemeClr val="bg1"/>
                </a:solidFill>
                <a:latin typeface="Helvetica Neue Thin" charset="0"/>
                <a:ea typeface="Helvetica Neue Thin" charset="0"/>
                <a:cs typeface="Helvetica Neue Thin" charset="0"/>
              </a:rPr>
              <a:t>Our learning task is to learn a classification model to determine the decision boundary for the training dataset. </a:t>
            </a:r>
            <a:endParaRPr lang="en-US" sz="1600" dirty="0" smtClean="0">
              <a:solidFill>
                <a:schemeClr val="bg1"/>
              </a:solidFill>
              <a:latin typeface="Helvetica Neue Thin" charset="0"/>
              <a:ea typeface="Helvetica Neue Thin" charset="0"/>
              <a:cs typeface="Helvetica Neue Thin" charset="0"/>
            </a:endParaRPr>
          </a:p>
          <a:p>
            <a:endParaRPr lang="en-US" sz="1600" dirty="0" smtClean="0">
              <a:solidFill>
                <a:schemeClr val="bg1"/>
              </a:solidFill>
              <a:latin typeface="Helvetica Neue Thin" charset="0"/>
              <a:ea typeface="Helvetica Neue Thin" charset="0"/>
              <a:cs typeface="Helvetica Neue Thin" charset="0"/>
            </a:endParaRPr>
          </a:p>
          <a:p>
            <a:r>
              <a:rPr lang="en-US" sz="1600" dirty="0">
                <a:solidFill>
                  <a:schemeClr val="bg1"/>
                </a:solidFill>
                <a:latin typeface="Helvetica Neue Thin" charset="0"/>
                <a:ea typeface="Helvetica Neue Thin" charset="0"/>
                <a:cs typeface="Helvetica Neue Thin" charset="0"/>
              </a:rPr>
              <a:t>Our performance task is to apply the learned classification model to classify images from the test dataset, and then evaluate the classification accuracy</a:t>
            </a:r>
            <a:r>
              <a:rPr lang="en-US" sz="1600" dirty="0" smtClean="0">
                <a:solidFill>
                  <a:schemeClr val="bg1"/>
                </a:solidFill>
                <a:latin typeface="Helvetica Neue Thin" charset="0"/>
                <a:ea typeface="Helvetica Neue Thin" charset="0"/>
                <a:cs typeface="Helvetica Neue Thin" charset="0"/>
              </a:rPr>
              <a:t>.</a:t>
            </a:r>
            <a:endParaRPr lang="en-US" sz="1600" dirty="0">
              <a:solidFill>
                <a:schemeClr val="bg1"/>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702112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20608" y="536776"/>
            <a:ext cx="8406716" cy="4760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Helvetica Neue Thin" charset="0"/>
                <a:ea typeface="Helvetica Neue Thin" charset="0"/>
                <a:cs typeface="Helvetica Neue Thin" charset="0"/>
              </a:rPr>
              <a:t>Architecture for </a:t>
            </a:r>
            <a:r>
              <a:rPr lang="en-US" sz="3200" dirty="0" smtClean="0">
                <a:solidFill>
                  <a:schemeClr val="bg1"/>
                </a:solidFill>
                <a:latin typeface="Helvetica Neue Thin" charset="0"/>
                <a:ea typeface="Helvetica Neue Thin" charset="0"/>
                <a:cs typeface="Helvetica Neue Thin" charset="0"/>
              </a:rPr>
              <a:t>Learning/Performance Task</a:t>
            </a:r>
            <a:endParaRPr lang="en-US" sz="3200" dirty="0" smtClean="0">
              <a:solidFill>
                <a:schemeClr val="bg1"/>
              </a:solidFill>
              <a:latin typeface="Helvetica Neue Thin" charset="0"/>
              <a:ea typeface="Helvetica Neue Thin" charset="0"/>
              <a:cs typeface="Helvetica Neue Thin" charset="0"/>
            </a:endParaRPr>
          </a:p>
        </p:txBody>
      </p:sp>
      <p:sp>
        <p:nvSpPr>
          <p:cNvPr id="5" name="Cube 4"/>
          <p:cNvSpPr/>
          <p:nvPr/>
        </p:nvSpPr>
        <p:spPr>
          <a:xfrm>
            <a:off x="846641" y="584162"/>
            <a:ext cx="354379" cy="354379"/>
          </a:xfrm>
          <a:prstGeom prst="cube">
            <a:avLst/>
          </a:prstGeom>
          <a:solidFill>
            <a:schemeClr val="bg2">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5902174" y="1284828"/>
            <a:ext cx="5453683" cy="2632266"/>
            <a:chOff x="5902174" y="1284828"/>
            <a:chExt cx="5453683" cy="2632266"/>
          </a:xfrm>
        </p:grpSpPr>
        <p:cxnSp>
          <p:nvCxnSpPr>
            <p:cNvPr id="20" name="Straight Arrow Connector 19"/>
            <p:cNvCxnSpPr/>
            <p:nvPr/>
          </p:nvCxnSpPr>
          <p:spPr>
            <a:xfrm>
              <a:off x="5902174" y="2739700"/>
              <a:ext cx="333633" cy="55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646652" y="1284828"/>
              <a:ext cx="2298357" cy="369332"/>
            </a:xfrm>
            <a:prstGeom prst="rect">
              <a:avLst/>
            </a:prstGeom>
            <a:noFill/>
          </p:spPr>
          <p:txBody>
            <a:bodyPr wrap="square" rtlCol="0">
              <a:spAutoFit/>
            </a:bodyPr>
            <a:lstStyle/>
            <a:p>
              <a:r>
                <a:rPr lang="en-US" dirty="0" smtClean="0">
                  <a:solidFill>
                    <a:schemeClr val="bg1"/>
                  </a:solidFill>
                  <a:latin typeface="Helvetica Neue Thin" charset="0"/>
                  <a:ea typeface="Helvetica Neue Thin" charset="0"/>
                  <a:cs typeface="Helvetica Neue Thin" charset="0"/>
                </a:rPr>
                <a:t>Feature Vector Space </a:t>
              </a:r>
              <a:endParaRPr lang="en-US" dirty="0">
                <a:solidFill>
                  <a:schemeClr val="bg1"/>
                </a:solidFill>
                <a:latin typeface="Helvetica Neue Thin" charset="0"/>
                <a:ea typeface="Helvetica Neue Thin" charset="0"/>
                <a:cs typeface="Helvetica Neue Thin" charset="0"/>
              </a:endParaRPr>
            </a:p>
          </p:txBody>
        </p:sp>
        <p:sp>
          <p:nvSpPr>
            <p:cNvPr id="28" name="Rounded Rectangle 27"/>
            <p:cNvSpPr/>
            <p:nvPr/>
          </p:nvSpPr>
          <p:spPr>
            <a:xfrm>
              <a:off x="6235806" y="1654160"/>
              <a:ext cx="5120051" cy="226293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rotWithShape="1">
            <a:blip r:embed="rId2">
              <a:extLst>
                <a:ext uri="{28A0092B-C50C-407E-A947-70E740481C1C}">
                  <a14:useLocalDpi xmlns:a14="http://schemas.microsoft.com/office/drawing/2010/main" val="0"/>
                </a:ext>
              </a:extLst>
            </a:blip>
            <a:srcRect l="9679" t="3800" b="11533"/>
            <a:stretch/>
          </p:blipFill>
          <p:spPr>
            <a:xfrm>
              <a:off x="6410314" y="1791358"/>
              <a:ext cx="4742951" cy="1948709"/>
            </a:xfrm>
            <a:prstGeom prst="rect">
              <a:avLst/>
            </a:prstGeom>
          </p:spPr>
        </p:pic>
      </p:grpSp>
      <p:grpSp>
        <p:nvGrpSpPr>
          <p:cNvPr id="41" name="Group 40"/>
          <p:cNvGrpSpPr/>
          <p:nvPr/>
        </p:nvGrpSpPr>
        <p:grpSpPr>
          <a:xfrm>
            <a:off x="2656743" y="1469494"/>
            <a:ext cx="3246012" cy="2268313"/>
            <a:chOff x="2656743" y="1469494"/>
            <a:chExt cx="3246012" cy="2268313"/>
          </a:xfrm>
        </p:grpSpPr>
        <p:cxnSp>
          <p:nvCxnSpPr>
            <p:cNvPr id="14" name="Straight Arrow Connector 13"/>
            <p:cNvCxnSpPr>
              <a:stCxn id="21" idx="3"/>
              <a:endCxn id="17" idx="1"/>
            </p:cNvCxnSpPr>
            <p:nvPr/>
          </p:nvCxnSpPr>
          <p:spPr>
            <a:xfrm>
              <a:off x="2656743" y="2788325"/>
              <a:ext cx="447011" cy="469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3103754" y="1848235"/>
              <a:ext cx="2799001" cy="188957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557610" y="1469494"/>
              <a:ext cx="1878776" cy="369332"/>
            </a:xfrm>
            <a:prstGeom prst="rect">
              <a:avLst/>
            </a:prstGeom>
            <a:noFill/>
          </p:spPr>
          <p:txBody>
            <a:bodyPr wrap="square" rtlCol="0">
              <a:spAutoFit/>
            </a:bodyPr>
            <a:lstStyle/>
            <a:p>
              <a:r>
                <a:rPr lang="en-US" dirty="0" smtClean="0">
                  <a:solidFill>
                    <a:schemeClr val="bg1"/>
                  </a:solidFill>
                  <a:latin typeface="Helvetica Neue Thin" charset="0"/>
                  <a:ea typeface="Helvetica Neue Thin" charset="0"/>
                  <a:cs typeface="Helvetica Neue Thin" charset="0"/>
                </a:rPr>
                <a:t>Feature Extraction </a:t>
              </a:r>
              <a:endParaRPr lang="en-US" dirty="0">
                <a:solidFill>
                  <a:schemeClr val="bg1"/>
                </a:solidFill>
                <a:latin typeface="Helvetica Neue Thin" charset="0"/>
                <a:ea typeface="Helvetica Neue Thin" charset="0"/>
                <a:cs typeface="Helvetica Neue Thin" charset="0"/>
              </a:endParaRPr>
            </a:p>
          </p:txBody>
        </p:sp>
        <p:pic>
          <p:nvPicPr>
            <p:cNvPr id="43" name="Picture 42"/>
            <p:cNvPicPr>
              <a:picLocks noChangeAspect="1"/>
            </p:cNvPicPr>
            <p:nvPr/>
          </p:nvPicPr>
          <p:blipFill rotWithShape="1">
            <a:blip r:embed="rId3">
              <a:extLst>
                <a:ext uri="{28A0092B-C50C-407E-A947-70E740481C1C}">
                  <a14:useLocalDpi xmlns:a14="http://schemas.microsoft.com/office/drawing/2010/main" val="0"/>
                </a:ext>
              </a:extLst>
            </a:blip>
            <a:srcRect r="20905"/>
            <a:stretch/>
          </p:blipFill>
          <p:spPr>
            <a:xfrm>
              <a:off x="3178646" y="2050167"/>
              <a:ext cx="2585847" cy="1510370"/>
            </a:xfrm>
            <a:prstGeom prst="rect">
              <a:avLst/>
            </a:prstGeom>
          </p:spPr>
        </p:pic>
      </p:grpSp>
      <p:grpSp>
        <p:nvGrpSpPr>
          <p:cNvPr id="45" name="Group 44"/>
          <p:cNvGrpSpPr/>
          <p:nvPr/>
        </p:nvGrpSpPr>
        <p:grpSpPr>
          <a:xfrm>
            <a:off x="5103341" y="2785627"/>
            <a:ext cx="6265216" cy="3281541"/>
            <a:chOff x="5103341" y="2785627"/>
            <a:chExt cx="6265216" cy="3281541"/>
          </a:xfrm>
        </p:grpSpPr>
        <p:sp>
          <p:nvSpPr>
            <p:cNvPr id="42" name="Rounded Rectangle 41"/>
            <p:cNvSpPr/>
            <p:nvPr/>
          </p:nvSpPr>
          <p:spPr>
            <a:xfrm>
              <a:off x="5103341" y="4558402"/>
              <a:ext cx="6252516" cy="1508766"/>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296491" y="4212883"/>
              <a:ext cx="1866217" cy="369332"/>
            </a:xfrm>
            <a:prstGeom prst="rect">
              <a:avLst/>
            </a:prstGeom>
            <a:noFill/>
          </p:spPr>
          <p:txBody>
            <a:bodyPr wrap="square" rtlCol="0">
              <a:spAutoFit/>
            </a:bodyPr>
            <a:lstStyle/>
            <a:p>
              <a:r>
                <a:rPr lang="en-US">
                  <a:solidFill>
                    <a:schemeClr val="bg1"/>
                  </a:solidFill>
                  <a:latin typeface="Helvetica Neue Thin" charset="0"/>
                  <a:ea typeface="Helvetica Neue Thin" charset="0"/>
                  <a:cs typeface="Helvetica Neue Thin" charset="0"/>
                </a:rPr>
                <a:t>Classifier </a:t>
              </a:r>
              <a:r>
                <a:rPr lang="en-US" smtClean="0">
                  <a:solidFill>
                    <a:schemeClr val="bg1"/>
                  </a:solidFill>
                  <a:latin typeface="Helvetica Neue Thin" charset="0"/>
                  <a:ea typeface="Helvetica Neue Thin" charset="0"/>
                  <a:cs typeface="Helvetica Neue Thin" charset="0"/>
                </a:rPr>
                <a:t>Training</a:t>
              </a:r>
              <a:endParaRPr lang="en-US">
                <a:solidFill>
                  <a:schemeClr val="bg1"/>
                </a:solidFill>
                <a:latin typeface="Helvetica Neue Thin" charset="0"/>
                <a:ea typeface="Helvetica Neue Thin" charset="0"/>
                <a:cs typeface="Helvetica Neue Thin" charset="0"/>
              </a:endParaRPr>
            </a:p>
          </p:txBody>
        </p:sp>
        <p:cxnSp>
          <p:nvCxnSpPr>
            <p:cNvPr id="10" name="Elbow Connector 9"/>
            <p:cNvCxnSpPr>
              <a:stCxn id="28" idx="3"/>
              <a:endCxn id="42" idx="3"/>
            </p:cNvCxnSpPr>
            <p:nvPr/>
          </p:nvCxnSpPr>
          <p:spPr>
            <a:xfrm>
              <a:off x="11355857" y="2785627"/>
              <a:ext cx="12700" cy="2527158"/>
            </a:xfrm>
            <a:prstGeom prst="bentConnector3">
              <a:avLst>
                <a:gd name="adj1" fmla="val 180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0678" y="4693325"/>
              <a:ext cx="3210931" cy="1242128"/>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0826" y="4710821"/>
              <a:ext cx="2593356" cy="1227741"/>
            </a:xfrm>
            <a:prstGeom prst="rect">
              <a:avLst/>
            </a:prstGeom>
          </p:spPr>
        </p:pic>
      </p:grpSp>
      <p:grpSp>
        <p:nvGrpSpPr>
          <p:cNvPr id="74" name="Group 73"/>
          <p:cNvGrpSpPr/>
          <p:nvPr/>
        </p:nvGrpSpPr>
        <p:grpSpPr>
          <a:xfrm>
            <a:off x="3175585" y="4323735"/>
            <a:ext cx="1927756" cy="1677553"/>
            <a:chOff x="3175585" y="4292203"/>
            <a:chExt cx="1927756" cy="1677553"/>
          </a:xfrm>
        </p:grpSpPr>
        <p:grpSp>
          <p:nvGrpSpPr>
            <p:cNvPr id="64" name="Group 63"/>
            <p:cNvGrpSpPr/>
            <p:nvPr/>
          </p:nvGrpSpPr>
          <p:grpSpPr>
            <a:xfrm>
              <a:off x="3195536" y="4677343"/>
              <a:ext cx="1907805" cy="1292413"/>
              <a:chOff x="3195536" y="4677343"/>
              <a:chExt cx="1907805" cy="1292413"/>
            </a:xfrm>
          </p:grpSpPr>
          <p:cxnSp>
            <p:nvCxnSpPr>
              <p:cNvPr id="46" name="Straight Arrow Connector 45"/>
              <p:cNvCxnSpPr>
                <a:stCxn id="42" idx="1"/>
                <a:endCxn id="55" idx="3"/>
              </p:cNvCxnSpPr>
              <p:nvPr/>
            </p:nvCxnSpPr>
            <p:spPr>
              <a:xfrm flipH="1">
                <a:off x="4651001" y="5312785"/>
                <a:ext cx="452340" cy="107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3195536" y="4677343"/>
                <a:ext cx="1455466" cy="1292413"/>
                <a:chOff x="2844687" y="4824714"/>
                <a:chExt cx="1455466" cy="1292413"/>
              </a:xfrm>
            </p:grpSpPr>
            <p:sp>
              <p:nvSpPr>
                <p:cNvPr id="55" name="Rounded Rectangle 54"/>
                <p:cNvSpPr/>
                <p:nvPr/>
              </p:nvSpPr>
              <p:spPr>
                <a:xfrm>
                  <a:off x="2844687" y="4824714"/>
                  <a:ext cx="1455465" cy="129241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2897953" y="5046106"/>
                  <a:ext cx="1402200" cy="954107"/>
                </a:xfrm>
                <a:prstGeom prst="rect">
                  <a:avLst/>
                </a:prstGeom>
                <a:noFill/>
              </p:spPr>
              <p:txBody>
                <a:bodyPr wrap="square" rtlCol="0">
                  <a:spAutoFit/>
                </a:bodyPr>
                <a:lstStyle/>
                <a:p>
                  <a:r>
                    <a:rPr lang="en-US" sz="1400" dirty="0" smtClean="0">
                      <a:solidFill>
                        <a:schemeClr val="bg1"/>
                      </a:solidFill>
                      <a:latin typeface="American Typewriter" charset="0"/>
                      <a:ea typeface="American Typewriter" charset="0"/>
                      <a:cs typeface="American Typewriter" charset="0"/>
                    </a:rPr>
                    <a:t>0, 1, 0, 1, 1, 1, 0, 1, 0, 1, 0, </a:t>
                  </a:r>
                  <a:r>
                    <a:rPr lang="en-US" sz="1400" dirty="0">
                      <a:solidFill>
                        <a:schemeClr val="bg1"/>
                      </a:solidFill>
                      <a:latin typeface="American Typewriter" charset="0"/>
                      <a:ea typeface="American Typewriter" charset="0"/>
                      <a:cs typeface="American Typewriter" charset="0"/>
                    </a:rPr>
                    <a:t>0, 1, </a:t>
                  </a:r>
                  <a:r>
                    <a:rPr lang="en-US" sz="1400" dirty="0" smtClean="0">
                      <a:solidFill>
                        <a:schemeClr val="bg1"/>
                      </a:solidFill>
                      <a:latin typeface="American Typewriter" charset="0"/>
                      <a:ea typeface="American Typewriter" charset="0"/>
                      <a:cs typeface="American Typewriter" charset="0"/>
                    </a:rPr>
                    <a:t>0, </a:t>
                  </a:r>
                  <a:r>
                    <a:rPr lang="en-US" sz="1400" dirty="0">
                      <a:solidFill>
                        <a:schemeClr val="bg1"/>
                      </a:solidFill>
                      <a:latin typeface="American Typewriter" charset="0"/>
                      <a:ea typeface="American Typewriter" charset="0"/>
                      <a:cs typeface="American Typewriter" charset="0"/>
                    </a:rPr>
                    <a:t>1, </a:t>
                  </a:r>
                  <a:r>
                    <a:rPr lang="en-US" sz="1400" dirty="0" smtClean="0">
                      <a:solidFill>
                        <a:schemeClr val="bg1"/>
                      </a:solidFill>
                      <a:latin typeface="American Typewriter" charset="0"/>
                      <a:ea typeface="American Typewriter" charset="0"/>
                      <a:cs typeface="American Typewriter" charset="0"/>
                    </a:rPr>
                    <a:t>1, 0, </a:t>
                  </a:r>
                  <a:r>
                    <a:rPr lang="en-US" sz="1400" dirty="0">
                      <a:solidFill>
                        <a:schemeClr val="bg1"/>
                      </a:solidFill>
                      <a:latin typeface="American Typewriter" charset="0"/>
                      <a:ea typeface="American Typewriter" charset="0"/>
                      <a:cs typeface="American Typewriter" charset="0"/>
                    </a:rPr>
                    <a:t>1</a:t>
                  </a:r>
                  <a:r>
                    <a:rPr lang="en-US" sz="1400" dirty="0" smtClean="0">
                      <a:solidFill>
                        <a:schemeClr val="bg1"/>
                      </a:solidFill>
                      <a:latin typeface="American Typewriter" charset="0"/>
                      <a:ea typeface="American Typewriter" charset="0"/>
                      <a:cs typeface="American Typewriter" charset="0"/>
                    </a:rPr>
                    <a:t> </a:t>
                  </a:r>
                  <a:r>
                    <a:rPr lang="is-IS" sz="1400" dirty="0" smtClean="0">
                      <a:solidFill>
                        <a:schemeClr val="bg1"/>
                      </a:solidFill>
                      <a:latin typeface="American Typewriter" charset="0"/>
                      <a:ea typeface="American Typewriter" charset="0"/>
                      <a:cs typeface="American Typewriter" charset="0"/>
                    </a:rPr>
                    <a:t>…</a:t>
                  </a:r>
                  <a:endParaRPr lang="en-US" sz="1400" dirty="0">
                    <a:solidFill>
                      <a:schemeClr val="bg1"/>
                    </a:solidFill>
                    <a:latin typeface="American Typewriter" charset="0"/>
                    <a:ea typeface="American Typewriter" charset="0"/>
                    <a:cs typeface="American Typewriter" charset="0"/>
                  </a:endParaRPr>
                </a:p>
              </p:txBody>
            </p:sp>
          </p:grpSp>
        </p:grpSp>
        <p:sp>
          <p:nvSpPr>
            <p:cNvPr id="67" name="TextBox 66"/>
            <p:cNvSpPr txBox="1"/>
            <p:nvPr/>
          </p:nvSpPr>
          <p:spPr>
            <a:xfrm>
              <a:off x="3175585" y="4292203"/>
              <a:ext cx="1866217" cy="369332"/>
            </a:xfrm>
            <a:prstGeom prst="rect">
              <a:avLst/>
            </a:prstGeom>
            <a:noFill/>
          </p:spPr>
          <p:txBody>
            <a:bodyPr wrap="square" rtlCol="0">
              <a:spAutoFit/>
            </a:bodyPr>
            <a:lstStyle/>
            <a:p>
              <a:r>
                <a:rPr lang="en-US" dirty="0" smtClean="0">
                  <a:solidFill>
                    <a:schemeClr val="bg1"/>
                  </a:solidFill>
                  <a:latin typeface="Helvetica Neue Thin" charset="0"/>
                  <a:ea typeface="Helvetica Neue Thin" charset="0"/>
                  <a:cs typeface="Helvetica Neue Thin" charset="0"/>
                </a:rPr>
                <a:t>Prediction Labels </a:t>
              </a:r>
              <a:endParaRPr lang="en-US" dirty="0">
                <a:solidFill>
                  <a:schemeClr val="bg1"/>
                </a:solidFill>
                <a:latin typeface="Helvetica Neue Thin" charset="0"/>
                <a:ea typeface="Helvetica Neue Thin" charset="0"/>
                <a:cs typeface="Helvetica Neue Thin" charset="0"/>
              </a:endParaRPr>
            </a:p>
          </p:txBody>
        </p:sp>
      </p:grpSp>
      <p:grpSp>
        <p:nvGrpSpPr>
          <p:cNvPr id="72" name="Group 71"/>
          <p:cNvGrpSpPr/>
          <p:nvPr/>
        </p:nvGrpSpPr>
        <p:grpSpPr>
          <a:xfrm>
            <a:off x="418389" y="1303524"/>
            <a:ext cx="2238354" cy="4692061"/>
            <a:chOff x="519836" y="1297095"/>
            <a:chExt cx="2238354" cy="4692061"/>
          </a:xfrm>
        </p:grpSpPr>
        <p:grpSp>
          <p:nvGrpSpPr>
            <p:cNvPr id="63" name="Group 62"/>
            <p:cNvGrpSpPr/>
            <p:nvPr/>
          </p:nvGrpSpPr>
          <p:grpSpPr>
            <a:xfrm>
              <a:off x="519836" y="1297095"/>
              <a:ext cx="2238354" cy="4692061"/>
              <a:chOff x="519836" y="1297095"/>
              <a:chExt cx="2238354" cy="4692061"/>
            </a:xfrm>
          </p:grpSpPr>
          <p:grpSp>
            <p:nvGrpSpPr>
              <p:cNvPr id="40" name="Group 39"/>
              <p:cNvGrpSpPr/>
              <p:nvPr/>
            </p:nvGrpSpPr>
            <p:grpSpPr>
              <a:xfrm>
                <a:off x="519836" y="1297095"/>
                <a:ext cx="2238354" cy="2636182"/>
                <a:chOff x="519836" y="1297095"/>
                <a:chExt cx="2238354" cy="2636182"/>
              </a:xfrm>
            </p:grpSpPr>
            <p:grpSp>
              <p:nvGrpSpPr>
                <p:cNvPr id="13" name="Group 12"/>
                <p:cNvGrpSpPr/>
                <p:nvPr/>
              </p:nvGrpSpPr>
              <p:grpSpPr>
                <a:xfrm>
                  <a:off x="556156" y="1790867"/>
                  <a:ext cx="2103490" cy="2005702"/>
                  <a:chOff x="676781" y="1750751"/>
                  <a:chExt cx="3636990" cy="3673865"/>
                </a:xfrm>
              </p:grpSpPr>
              <p:sp>
                <p:nvSpPr>
                  <p:cNvPr id="9" name="Title 1"/>
                  <p:cNvSpPr txBox="1">
                    <a:spLocks/>
                  </p:cNvSpPr>
                  <p:nvPr/>
                </p:nvSpPr>
                <p:spPr>
                  <a:xfrm>
                    <a:off x="676781" y="1750751"/>
                    <a:ext cx="3361038" cy="4760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dirty="0" smtClean="0">
                      <a:solidFill>
                        <a:schemeClr val="bg1"/>
                      </a:solidFill>
                      <a:latin typeface="Helvetica Neue Thin" charset="0"/>
                      <a:ea typeface="Helvetica Neue Thin" charset="0"/>
                      <a:cs typeface="Helvetica Neue Thin" charset="0"/>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61" y="1750751"/>
                    <a:ext cx="1979664" cy="949926"/>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3960" y="2843015"/>
                    <a:ext cx="1004642" cy="1507886"/>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960" y="4457400"/>
                    <a:ext cx="1456181" cy="967216"/>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05931" y="2799440"/>
                    <a:ext cx="877693" cy="1551461"/>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l="34179"/>
                  <a:stretch/>
                </p:blipFill>
                <p:spPr>
                  <a:xfrm>
                    <a:off x="2980953" y="1750751"/>
                    <a:ext cx="1332817" cy="2706649"/>
                  </a:xfrm>
                  <a:prstGeom prst="rect">
                    <a:avLst/>
                  </a:prstGeom>
                </p:spPr>
              </p:pic>
              <p:pic>
                <p:nvPicPr>
                  <p:cNvPr id="12" name="Picture 11"/>
                  <p:cNvPicPr>
                    <a:picLocks noChangeAspect="1"/>
                  </p:cNvPicPr>
                  <p:nvPr/>
                </p:nvPicPr>
                <p:blipFill rotWithShape="1">
                  <a:blip r:embed="rId11">
                    <a:extLst>
                      <a:ext uri="{28A0092B-C50C-407E-A947-70E740481C1C}">
                        <a14:useLocalDpi xmlns:a14="http://schemas.microsoft.com/office/drawing/2010/main" val="0"/>
                      </a:ext>
                    </a:extLst>
                  </a:blip>
                  <a:srcRect t="38017" b="1802"/>
                  <a:stretch/>
                </p:blipFill>
                <p:spPr>
                  <a:xfrm rot="16200000">
                    <a:off x="2928945" y="4039790"/>
                    <a:ext cx="900657" cy="1868995"/>
                  </a:xfrm>
                  <a:prstGeom prst="rect">
                    <a:avLst/>
                  </a:prstGeom>
                </p:spPr>
              </p:pic>
            </p:grpSp>
            <p:sp>
              <p:nvSpPr>
                <p:cNvPr id="21" name="Rounded Rectangle 20"/>
                <p:cNvSpPr/>
                <p:nvPr/>
              </p:nvSpPr>
              <p:spPr>
                <a:xfrm>
                  <a:off x="519836" y="1630514"/>
                  <a:ext cx="2238354" cy="23027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60232" y="1297095"/>
                  <a:ext cx="1757562" cy="369332"/>
                </a:xfrm>
                <a:prstGeom prst="rect">
                  <a:avLst/>
                </a:prstGeom>
                <a:noFill/>
              </p:spPr>
              <p:txBody>
                <a:bodyPr wrap="square" rtlCol="0">
                  <a:spAutoFit/>
                </a:bodyPr>
                <a:lstStyle/>
                <a:p>
                  <a:r>
                    <a:rPr lang="en-US" dirty="0" smtClean="0">
                      <a:solidFill>
                        <a:schemeClr val="bg1"/>
                      </a:solidFill>
                      <a:latin typeface="Helvetica Neue Thin" charset="0"/>
                      <a:ea typeface="Helvetica Neue Thin" charset="0"/>
                      <a:cs typeface="Helvetica Neue Thin" charset="0"/>
                    </a:rPr>
                    <a:t>Training Dataset</a:t>
                  </a:r>
                  <a:endParaRPr lang="en-US" dirty="0">
                    <a:solidFill>
                      <a:schemeClr val="bg1"/>
                    </a:solidFill>
                    <a:latin typeface="Helvetica Neue Thin" charset="0"/>
                    <a:ea typeface="Helvetica Neue Thin" charset="0"/>
                    <a:cs typeface="Helvetica Neue Thin" charset="0"/>
                  </a:endParaRPr>
                </a:p>
              </p:txBody>
            </p:sp>
          </p:grpSp>
          <p:cxnSp>
            <p:nvCxnSpPr>
              <p:cNvPr id="54" name="Straight Arrow Connector 53"/>
              <p:cNvCxnSpPr/>
              <p:nvPr/>
            </p:nvCxnSpPr>
            <p:spPr>
              <a:xfrm>
                <a:off x="1528101" y="3966756"/>
                <a:ext cx="0" cy="379256"/>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787300" y="4696743"/>
                <a:ext cx="1492494" cy="1292413"/>
                <a:chOff x="768338" y="4844115"/>
                <a:chExt cx="1492494" cy="1292413"/>
              </a:xfrm>
            </p:grpSpPr>
            <p:sp>
              <p:nvSpPr>
                <p:cNvPr id="52" name="Rounded Rectangle 51"/>
                <p:cNvSpPr/>
                <p:nvPr/>
              </p:nvSpPr>
              <p:spPr>
                <a:xfrm>
                  <a:off x="768338" y="4844115"/>
                  <a:ext cx="1474886" cy="129241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858632" y="5055378"/>
                  <a:ext cx="1402200" cy="954107"/>
                </a:xfrm>
                <a:prstGeom prst="rect">
                  <a:avLst/>
                </a:prstGeom>
                <a:noFill/>
              </p:spPr>
              <p:txBody>
                <a:bodyPr wrap="square" rtlCol="0">
                  <a:spAutoFit/>
                </a:bodyPr>
                <a:lstStyle/>
                <a:p>
                  <a:r>
                    <a:rPr lang="en-US" sz="1400" dirty="0" smtClean="0">
                      <a:solidFill>
                        <a:schemeClr val="bg1"/>
                      </a:solidFill>
                      <a:latin typeface="American Typewriter" charset="0"/>
                      <a:ea typeface="American Typewriter" charset="0"/>
                      <a:cs typeface="American Typewriter" charset="0"/>
                    </a:rPr>
                    <a:t>0, 1, 0, 1, 1, 1, 0, 1, 1, 0, 0, </a:t>
                  </a:r>
                  <a:r>
                    <a:rPr lang="en-US" sz="1400" dirty="0">
                      <a:solidFill>
                        <a:schemeClr val="bg1"/>
                      </a:solidFill>
                      <a:latin typeface="American Typewriter" charset="0"/>
                      <a:ea typeface="American Typewriter" charset="0"/>
                      <a:cs typeface="American Typewriter" charset="0"/>
                    </a:rPr>
                    <a:t>0, 1, 1, 1, 0, 1, 1</a:t>
                  </a:r>
                  <a:r>
                    <a:rPr lang="en-US" sz="1400" dirty="0" smtClean="0">
                      <a:solidFill>
                        <a:schemeClr val="bg1"/>
                      </a:solidFill>
                      <a:latin typeface="American Typewriter" charset="0"/>
                      <a:ea typeface="American Typewriter" charset="0"/>
                      <a:cs typeface="American Typewriter" charset="0"/>
                    </a:rPr>
                    <a:t> </a:t>
                  </a:r>
                  <a:r>
                    <a:rPr lang="is-IS" sz="1400" dirty="0" smtClean="0">
                      <a:solidFill>
                        <a:schemeClr val="bg1"/>
                      </a:solidFill>
                      <a:latin typeface="American Typewriter" charset="0"/>
                      <a:ea typeface="American Typewriter" charset="0"/>
                      <a:cs typeface="American Typewriter" charset="0"/>
                    </a:rPr>
                    <a:t>…</a:t>
                  </a:r>
                  <a:endParaRPr lang="en-US" sz="1400" dirty="0">
                    <a:solidFill>
                      <a:schemeClr val="bg1"/>
                    </a:solidFill>
                    <a:latin typeface="American Typewriter" charset="0"/>
                    <a:ea typeface="American Typewriter" charset="0"/>
                    <a:cs typeface="American Typewriter" charset="0"/>
                  </a:endParaRPr>
                </a:p>
              </p:txBody>
            </p:sp>
          </p:grpSp>
        </p:grpSp>
        <p:sp>
          <p:nvSpPr>
            <p:cNvPr id="68" name="TextBox 67"/>
            <p:cNvSpPr txBox="1"/>
            <p:nvPr/>
          </p:nvSpPr>
          <p:spPr>
            <a:xfrm>
              <a:off x="846641" y="4346012"/>
              <a:ext cx="1866217" cy="369332"/>
            </a:xfrm>
            <a:prstGeom prst="rect">
              <a:avLst/>
            </a:prstGeom>
            <a:noFill/>
          </p:spPr>
          <p:txBody>
            <a:bodyPr wrap="square" rtlCol="0">
              <a:spAutoFit/>
            </a:bodyPr>
            <a:lstStyle/>
            <a:p>
              <a:r>
                <a:rPr lang="en-US" smtClean="0">
                  <a:solidFill>
                    <a:schemeClr val="bg1"/>
                  </a:solidFill>
                  <a:latin typeface="Helvetica Neue Thin" charset="0"/>
                  <a:ea typeface="Helvetica Neue Thin" charset="0"/>
                  <a:cs typeface="Helvetica Neue Thin" charset="0"/>
                </a:rPr>
                <a:t>Real Labels</a:t>
              </a:r>
              <a:endParaRPr lang="en-US" dirty="0">
                <a:solidFill>
                  <a:schemeClr val="bg1"/>
                </a:solidFill>
                <a:latin typeface="Helvetica Neue Thin" charset="0"/>
                <a:ea typeface="Helvetica Neue Thin" charset="0"/>
                <a:cs typeface="Helvetica Neue Thin" charset="0"/>
              </a:endParaRPr>
            </a:p>
          </p:txBody>
        </p:sp>
      </p:grpSp>
      <p:grpSp>
        <p:nvGrpSpPr>
          <p:cNvPr id="77" name="Group 76"/>
          <p:cNvGrpSpPr/>
          <p:nvPr/>
        </p:nvGrpSpPr>
        <p:grpSpPr>
          <a:xfrm>
            <a:off x="2160739" y="4936985"/>
            <a:ext cx="1219762" cy="418097"/>
            <a:chOff x="2160739" y="4936985"/>
            <a:chExt cx="1219762" cy="418097"/>
          </a:xfrm>
        </p:grpSpPr>
        <p:cxnSp>
          <p:nvCxnSpPr>
            <p:cNvPr id="66" name="Straight Arrow Connector 65"/>
            <p:cNvCxnSpPr>
              <a:stCxn id="52" idx="3"/>
              <a:endCxn id="55" idx="1"/>
            </p:cNvCxnSpPr>
            <p:nvPr/>
          </p:nvCxnSpPr>
          <p:spPr>
            <a:xfrm>
              <a:off x="2160739" y="5349379"/>
              <a:ext cx="1034797" cy="5703"/>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2165544" y="4936985"/>
              <a:ext cx="1214957" cy="369332"/>
            </a:xfrm>
            <a:prstGeom prst="rect">
              <a:avLst/>
            </a:prstGeom>
            <a:noFill/>
          </p:spPr>
          <p:txBody>
            <a:bodyPr wrap="square" rtlCol="0">
              <a:spAutoFit/>
            </a:bodyPr>
            <a:lstStyle/>
            <a:p>
              <a:r>
                <a:rPr lang="en-US" smtClean="0">
                  <a:solidFill>
                    <a:schemeClr val="bg1"/>
                  </a:solidFill>
                  <a:latin typeface="Helvetica Neue Thin" charset="0"/>
                  <a:ea typeface="Helvetica Neue Thin" charset="0"/>
                  <a:cs typeface="Helvetica Neue Thin" charset="0"/>
                </a:rPr>
                <a:t>Accuracy</a:t>
              </a:r>
              <a:endParaRPr lang="en-US" dirty="0">
                <a:solidFill>
                  <a:schemeClr val="bg1"/>
                </a:solidFill>
                <a:latin typeface="Helvetica Neue Thin" charset="0"/>
                <a:ea typeface="Helvetica Neue Thin" charset="0"/>
                <a:cs typeface="Helvetica Neue Thin" charset="0"/>
              </a:endParaRPr>
            </a:p>
          </p:txBody>
        </p:sp>
      </p:grpSp>
    </p:spTree>
    <p:extLst>
      <p:ext uri="{BB962C8B-B14F-4D97-AF65-F5344CB8AC3E}">
        <p14:creationId xmlns:p14="http://schemas.microsoft.com/office/powerpoint/2010/main" val="90352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20608" y="536776"/>
            <a:ext cx="6513575" cy="4760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err="1" smtClean="0">
                <a:solidFill>
                  <a:schemeClr val="bg1"/>
                </a:solidFill>
                <a:latin typeface="Helvetica Neue Thin" charset="0"/>
                <a:ea typeface="Helvetica Neue Thin" charset="0"/>
                <a:cs typeface="Helvetica Neue Thin" charset="0"/>
              </a:rPr>
              <a:t>iExtractor</a:t>
            </a:r>
            <a:r>
              <a:rPr lang="en-US" altLang="zh-CN" sz="3200" dirty="0" smtClean="0">
                <a:solidFill>
                  <a:schemeClr val="bg1"/>
                </a:solidFill>
                <a:latin typeface="Helvetica Neue Thin" charset="0"/>
                <a:ea typeface="Helvetica Neue Thin" charset="0"/>
                <a:cs typeface="Helvetica Neue Thin" charset="0"/>
              </a:rPr>
              <a:t> </a:t>
            </a:r>
            <a:r>
              <a:rPr lang="en-US" sz="3200" dirty="0" smtClean="0">
                <a:solidFill>
                  <a:schemeClr val="bg1"/>
                </a:solidFill>
                <a:latin typeface="Helvetica Neue Thin" charset="0"/>
                <a:ea typeface="Helvetica Neue Thin" charset="0"/>
                <a:cs typeface="Helvetica Neue Thin" charset="0"/>
              </a:rPr>
              <a:t>Overview </a:t>
            </a:r>
            <a:r>
              <a:rPr lang="en-US" sz="1800" dirty="0" smtClean="0">
                <a:solidFill>
                  <a:schemeClr val="bg1"/>
                </a:solidFill>
                <a:latin typeface="Helvetica Neue Thin" charset="0"/>
                <a:ea typeface="Helvetica Neue Thin" charset="0"/>
                <a:cs typeface="Helvetica Neue Thin" charset="0"/>
              </a:rPr>
              <a:t>(Feature Extracting Process) </a:t>
            </a:r>
            <a:endParaRPr lang="en-US" sz="1800" dirty="0" smtClean="0">
              <a:solidFill>
                <a:schemeClr val="bg1"/>
              </a:solidFill>
              <a:latin typeface="Helvetica Neue Thin" charset="0"/>
              <a:ea typeface="Helvetica Neue Thin" charset="0"/>
              <a:cs typeface="Helvetica Neue Thin" charset="0"/>
            </a:endParaRPr>
          </a:p>
        </p:txBody>
      </p:sp>
      <p:sp>
        <p:nvSpPr>
          <p:cNvPr id="5" name="Cube 4"/>
          <p:cNvSpPr/>
          <p:nvPr/>
        </p:nvSpPr>
        <p:spPr>
          <a:xfrm>
            <a:off x="846641" y="584162"/>
            <a:ext cx="354379" cy="354379"/>
          </a:xfrm>
          <a:prstGeom prst="cube">
            <a:avLst/>
          </a:prstGeom>
          <a:solidFill>
            <a:schemeClr val="bg2">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907421" y="1412246"/>
            <a:ext cx="3259142" cy="861774"/>
          </a:xfrm>
          <a:prstGeom prst="rect">
            <a:avLst/>
          </a:prstGeom>
          <a:noFill/>
        </p:spPr>
        <p:txBody>
          <a:bodyPr wrap="square" rtlCol="0">
            <a:spAutoFit/>
          </a:bodyPr>
          <a:lstStyle/>
          <a:p>
            <a:pPr algn="ctr"/>
            <a:r>
              <a:rPr lang="en-US" sz="3200" dirty="0" smtClean="0">
                <a:solidFill>
                  <a:schemeClr val="bg1"/>
                </a:solidFill>
                <a:latin typeface="Helvetica Neue" charset="0"/>
                <a:ea typeface="Helvetica Neue" charset="0"/>
                <a:cs typeface="Helvetica Neue" charset="0"/>
              </a:rPr>
              <a:t>Human-Crafted </a:t>
            </a:r>
          </a:p>
          <a:p>
            <a:pPr algn="ctr"/>
            <a:r>
              <a:rPr lang="en-US" dirty="0" smtClean="0">
                <a:solidFill>
                  <a:schemeClr val="bg1"/>
                </a:solidFill>
                <a:latin typeface="Helvetica Neue Thin" charset="0"/>
                <a:ea typeface="Helvetica Neue Thin" charset="0"/>
                <a:cs typeface="Helvetica Neue Thin" charset="0"/>
              </a:rPr>
              <a:t>(Computer Vision OpenCV2) </a:t>
            </a:r>
            <a:endParaRPr lang="en-US" dirty="0">
              <a:solidFill>
                <a:schemeClr val="bg1"/>
              </a:solidFill>
              <a:latin typeface="Helvetica Neue Thin" charset="0"/>
              <a:ea typeface="Helvetica Neue Thin" charset="0"/>
              <a:cs typeface="Helvetica Neue Thin" charset="0"/>
            </a:endParaRPr>
          </a:p>
        </p:txBody>
      </p:sp>
      <p:sp>
        <p:nvSpPr>
          <p:cNvPr id="10" name="TextBox 9"/>
          <p:cNvSpPr txBox="1"/>
          <p:nvPr/>
        </p:nvSpPr>
        <p:spPr>
          <a:xfrm>
            <a:off x="6887219" y="1412246"/>
            <a:ext cx="3443897" cy="861774"/>
          </a:xfrm>
          <a:prstGeom prst="rect">
            <a:avLst/>
          </a:prstGeom>
          <a:noFill/>
        </p:spPr>
        <p:txBody>
          <a:bodyPr wrap="square" rtlCol="0">
            <a:spAutoFit/>
          </a:bodyPr>
          <a:lstStyle/>
          <a:p>
            <a:pPr algn="ctr"/>
            <a:r>
              <a:rPr lang="en-US" sz="3200" dirty="0" smtClean="0">
                <a:solidFill>
                  <a:schemeClr val="bg1"/>
                </a:solidFill>
                <a:latin typeface="Helvetica Neue" charset="0"/>
                <a:ea typeface="Helvetica Neue" charset="0"/>
                <a:cs typeface="Helvetica Neue" charset="0"/>
              </a:rPr>
              <a:t>Trainable</a:t>
            </a:r>
          </a:p>
          <a:p>
            <a:pPr algn="ctr"/>
            <a:r>
              <a:rPr lang="en-US" dirty="0" smtClean="0">
                <a:solidFill>
                  <a:schemeClr val="bg1"/>
                </a:solidFill>
                <a:latin typeface="Helvetica Neue Thin" charset="0"/>
                <a:ea typeface="Helvetica Neue Thin" charset="0"/>
                <a:cs typeface="Helvetica Neue Thin" charset="0"/>
              </a:rPr>
              <a:t>(Deep Learning Framework </a:t>
            </a:r>
            <a:r>
              <a:rPr lang="en-US" dirty="0" err="1" smtClean="0">
                <a:solidFill>
                  <a:schemeClr val="bg1"/>
                </a:solidFill>
                <a:latin typeface="Helvetica Neue Thin" charset="0"/>
                <a:ea typeface="Helvetica Neue Thin" charset="0"/>
                <a:cs typeface="Helvetica Neue Thin" charset="0"/>
              </a:rPr>
              <a:t>Caffe</a:t>
            </a:r>
            <a:r>
              <a:rPr lang="en-US" dirty="0" smtClean="0">
                <a:solidFill>
                  <a:schemeClr val="bg1"/>
                </a:solidFill>
                <a:latin typeface="Helvetica Neue Thin" charset="0"/>
                <a:ea typeface="Helvetica Neue Thin" charset="0"/>
                <a:cs typeface="Helvetica Neue Thin" charset="0"/>
              </a:rPr>
              <a:t>)</a:t>
            </a:r>
            <a:endParaRPr lang="en-US" dirty="0">
              <a:solidFill>
                <a:schemeClr val="bg1"/>
              </a:solidFill>
              <a:latin typeface="Helvetica Neue Thin" charset="0"/>
              <a:ea typeface="Helvetica Neue Thin" charset="0"/>
              <a:cs typeface="Helvetica Neue Thin" charset="0"/>
            </a:endParaRPr>
          </a:p>
        </p:txBody>
      </p:sp>
      <p:sp>
        <p:nvSpPr>
          <p:cNvPr id="12" name="TextBox 11"/>
          <p:cNvSpPr txBox="1"/>
          <p:nvPr/>
        </p:nvSpPr>
        <p:spPr>
          <a:xfrm>
            <a:off x="1856828" y="2754876"/>
            <a:ext cx="3360332" cy="707886"/>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MSER</a:t>
            </a:r>
            <a:r>
              <a:rPr lang="zh-CN" altLang="en-US" sz="2400" dirty="0" smtClean="0">
                <a:solidFill>
                  <a:schemeClr val="bg1"/>
                </a:solidFill>
                <a:latin typeface="Helvetica Neue Thin" charset="0"/>
                <a:ea typeface="Helvetica Neue Thin" charset="0"/>
                <a:cs typeface="Helvetica Neue Thin" charset="0"/>
              </a:rPr>
              <a:t> </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(Maximally Stable </a:t>
            </a:r>
            <a:r>
              <a:rPr lang="en-US" altLang="zh-CN" sz="1600" dirty="0" err="1" smtClean="0">
                <a:solidFill>
                  <a:schemeClr val="bg1"/>
                </a:solidFill>
                <a:latin typeface="Helvetica Neue Thin" charset="0"/>
                <a:ea typeface="Helvetica Neue Thin" charset="0"/>
                <a:cs typeface="Helvetica Neue Thin" charset="0"/>
              </a:rPr>
              <a:t>Extremal</a:t>
            </a:r>
            <a:r>
              <a:rPr lang="en-US" altLang="zh-CN" sz="1600" dirty="0" smtClean="0">
                <a:solidFill>
                  <a:schemeClr val="bg1"/>
                </a:solidFill>
                <a:latin typeface="Helvetica Neue Thin" charset="0"/>
                <a:ea typeface="Helvetica Neue Thin" charset="0"/>
                <a:cs typeface="Helvetica Neue Thin" charset="0"/>
              </a:rPr>
              <a:t> Regions) </a:t>
            </a:r>
            <a:endParaRPr lang="en-US" sz="1600" dirty="0">
              <a:solidFill>
                <a:schemeClr val="bg1"/>
              </a:solidFill>
              <a:latin typeface="Helvetica Neue Thin" charset="0"/>
              <a:ea typeface="Helvetica Neue Thin" charset="0"/>
              <a:cs typeface="Helvetica Neue Thin" charset="0"/>
            </a:endParaRPr>
          </a:p>
        </p:txBody>
      </p:sp>
      <p:sp>
        <p:nvSpPr>
          <p:cNvPr id="14" name="TextBox 13"/>
          <p:cNvSpPr txBox="1"/>
          <p:nvPr/>
        </p:nvSpPr>
        <p:spPr>
          <a:xfrm>
            <a:off x="1608294" y="3562755"/>
            <a:ext cx="3857399" cy="707886"/>
          </a:xfrm>
          <a:prstGeom prst="rect">
            <a:avLst/>
          </a:prstGeom>
          <a:noFill/>
        </p:spPr>
        <p:txBody>
          <a:bodyPr wrap="square" rtlCol="0">
            <a:spAutoFit/>
          </a:bodyPr>
          <a:lstStyle/>
          <a:p>
            <a:pPr algn="ctr"/>
            <a:r>
              <a:rPr lang="en-US" altLang="zh-CN" sz="2400" b="1" dirty="0" smtClean="0">
                <a:solidFill>
                  <a:schemeClr val="bg1"/>
                </a:solidFill>
                <a:latin typeface="Helvetica Neue Thin" charset="0"/>
                <a:ea typeface="Helvetica Neue Thin" charset="0"/>
                <a:cs typeface="Helvetica Neue Thin" charset="0"/>
              </a:rPr>
              <a:t>SIFT</a:t>
            </a:r>
            <a:r>
              <a:rPr lang="zh-CN" altLang="en-US" sz="2400" dirty="0" smtClean="0">
                <a:solidFill>
                  <a:schemeClr val="bg1"/>
                </a:solidFill>
                <a:latin typeface="Helvetica Neue Thin" charset="0"/>
                <a:ea typeface="Helvetica Neue Thin" charset="0"/>
                <a:cs typeface="Helvetica Neue Thin" charset="0"/>
              </a:rPr>
              <a:t> </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(Scale-invariant Feature Transformation) </a:t>
            </a:r>
            <a:endParaRPr lang="en-US" sz="1600" dirty="0">
              <a:solidFill>
                <a:schemeClr val="bg1"/>
              </a:solidFill>
              <a:latin typeface="Helvetica Neue Thin" charset="0"/>
              <a:ea typeface="Helvetica Neue Thin" charset="0"/>
              <a:cs typeface="Helvetica Neue Thin" charset="0"/>
            </a:endParaRPr>
          </a:p>
        </p:txBody>
      </p:sp>
      <p:sp>
        <p:nvSpPr>
          <p:cNvPr id="16" name="TextBox 15"/>
          <p:cNvSpPr txBox="1"/>
          <p:nvPr/>
        </p:nvSpPr>
        <p:spPr>
          <a:xfrm>
            <a:off x="2307744" y="4370634"/>
            <a:ext cx="2458498" cy="707886"/>
          </a:xfrm>
          <a:prstGeom prst="rect">
            <a:avLst/>
          </a:prstGeom>
          <a:noFill/>
        </p:spPr>
        <p:txBody>
          <a:bodyPr wrap="square" rtlCol="0">
            <a:spAutoFit/>
          </a:bodyPr>
          <a:lstStyle/>
          <a:p>
            <a:pPr algn="ctr"/>
            <a:r>
              <a:rPr lang="en-US" altLang="zh-CN" sz="2400" b="1" dirty="0" smtClean="0">
                <a:solidFill>
                  <a:schemeClr val="bg1"/>
                </a:solidFill>
                <a:latin typeface="Helvetica Neue Thin" charset="0"/>
                <a:ea typeface="Helvetica Neue Thin" charset="0"/>
                <a:cs typeface="Helvetica Neue Thin" charset="0"/>
              </a:rPr>
              <a:t>Corner</a:t>
            </a:r>
            <a:r>
              <a:rPr lang="zh-CN" altLang="en-US" sz="2400" dirty="0" smtClean="0">
                <a:solidFill>
                  <a:schemeClr val="bg1"/>
                </a:solidFill>
                <a:latin typeface="Helvetica Neue Thin" charset="0"/>
                <a:ea typeface="Helvetica Neue Thin" charset="0"/>
                <a:cs typeface="Helvetica Neue Thin" charset="0"/>
              </a:rPr>
              <a:t> </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(Harris Corner Detection) </a:t>
            </a:r>
            <a:endParaRPr lang="en-US" sz="1600" dirty="0">
              <a:solidFill>
                <a:schemeClr val="bg1"/>
              </a:solidFill>
              <a:latin typeface="Helvetica Neue Thin" charset="0"/>
              <a:ea typeface="Helvetica Neue Thin" charset="0"/>
              <a:cs typeface="Helvetica Neue Thin" charset="0"/>
            </a:endParaRPr>
          </a:p>
        </p:txBody>
      </p:sp>
      <p:sp>
        <p:nvSpPr>
          <p:cNvPr id="17" name="TextBox 16"/>
          <p:cNvSpPr txBox="1"/>
          <p:nvPr/>
        </p:nvSpPr>
        <p:spPr>
          <a:xfrm>
            <a:off x="1958018" y="5197772"/>
            <a:ext cx="3157949" cy="707886"/>
          </a:xfrm>
          <a:prstGeom prst="rect">
            <a:avLst/>
          </a:prstGeom>
          <a:noFill/>
        </p:spPr>
        <p:txBody>
          <a:bodyPr wrap="square" rtlCol="0">
            <a:spAutoFit/>
          </a:bodyPr>
          <a:lstStyle/>
          <a:p>
            <a:pPr algn="ctr"/>
            <a:r>
              <a:rPr lang="en-US" altLang="zh-CN" sz="2400" b="1" dirty="0" err="1" smtClean="0">
                <a:solidFill>
                  <a:schemeClr val="bg1"/>
                </a:solidFill>
                <a:latin typeface="Helvetica Neue Thin" charset="0"/>
                <a:ea typeface="Helvetica Neue Thin" charset="0"/>
                <a:cs typeface="Helvetica Neue Thin" charset="0"/>
              </a:rPr>
              <a:t>HoG</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(Histogram of Oriented Gradients) </a:t>
            </a:r>
            <a:endParaRPr lang="en-US" sz="1600" dirty="0">
              <a:solidFill>
                <a:schemeClr val="bg1"/>
              </a:solidFill>
              <a:latin typeface="Helvetica Neue Thin" charset="0"/>
              <a:ea typeface="Helvetica Neue Thin" charset="0"/>
              <a:cs typeface="Helvetica Neue Thin" charset="0"/>
            </a:endParaRPr>
          </a:p>
        </p:txBody>
      </p:sp>
      <p:sp>
        <p:nvSpPr>
          <p:cNvPr id="18" name="TextBox 17"/>
          <p:cNvSpPr txBox="1"/>
          <p:nvPr/>
        </p:nvSpPr>
        <p:spPr>
          <a:xfrm>
            <a:off x="6970784" y="3908854"/>
            <a:ext cx="3360332" cy="707886"/>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CNN</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(Convolutional Neural Network) </a:t>
            </a:r>
            <a:endParaRPr lang="en-US" sz="1600" dirty="0">
              <a:solidFill>
                <a:schemeClr val="bg1"/>
              </a:solidFill>
              <a:latin typeface="Helvetica Neue Thin" charset="0"/>
              <a:ea typeface="Helvetica Neue Thin" charset="0"/>
              <a:cs typeface="Helvetica Neue Thin" charset="0"/>
            </a:endParaRPr>
          </a:p>
        </p:txBody>
      </p:sp>
      <p:cxnSp>
        <p:nvCxnSpPr>
          <p:cNvPr id="19" name="Straight Connector 18"/>
          <p:cNvCxnSpPr/>
          <p:nvPr/>
        </p:nvCxnSpPr>
        <p:spPr>
          <a:xfrm>
            <a:off x="6207988" y="1653380"/>
            <a:ext cx="20500" cy="4252278"/>
          </a:xfrm>
          <a:prstGeom prst="line">
            <a:avLst/>
          </a:prstGeom>
          <a:ln w="127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70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6"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20608" y="536776"/>
            <a:ext cx="6513575" cy="4760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err="1" smtClean="0">
                <a:solidFill>
                  <a:schemeClr val="bg1"/>
                </a:solidFill>
                <a:latin typeface="Helvetica Neue Thin" charset="0"/>
                <a:ea typeface="Helvetica Neue Thin" charset="0"/>
                <a:cs typeface="Helvetica Neue Thin" charset="0"/>
              </a:rPr>
              <a:t>iClassifier</a:t>
            </a:r>
            <a:r>
              <a:rPr lang="en-US" altLang="zh-CN" sz="3200" dirty="0" smtClean="0">
                <a:solidFill>
                  <a:schemeClr val="bg1"/>
                </a:solidFill>
                <a:latin typeface="Helvetica Neue Thin" charset="0"/>
                <a:ea typeface="Helvetica Neue Thin" charset="0"/>
                <a:cs typeface="Helvetica Neue Thin" charset="0"/>
              </a:rPr>
              <a:t> </a:t>
            </a:r>
            <a:r>
              <a:rPr lang="en-US" sz="3200" dirty="0" smtClean="0">
                <a:solidFill>
                  <a:schemeClr val="bg1"/>
                </a:solidFill>
                <a:latin typeface="Helvetica Neue Thin" charset="0"/>
                <a:ea typeface="Helvetica Neue Thin" charset="0"/>
                <a:cs typeface="Helvetica Neue Thin" charset="0"/>
              </a:rPr>
              <a:t>Overview </a:t>
            </a:r>
            <a:r>
              <a:rPr lang="en-US" sz="1800" dirty="0" smtClean="0">
                <a:solidFill>
                  <a:schemeClr val="bg1"/>
                </a:solidFill>
                <a:latin typeface="Helvetica Neue Thin" charset="0"/>
                <a:ea typeface="Helvetica Neue Thin" charset="0"/>
                <a:cs typeface="Helvetica Neue Thin" charset="0"/>
              </a:rPr>
              <a:t>(Classification Training Process) </a:t>
            </a:r>
            <a:endParaRPr lang="en-US" sz="1800" dirty="0" smtClean="0">
              <a:solidFill>
                <a:schemeClr val="bg1"/>
              </a:solidFill>
              <a:latin typeface="Helvetica Neue Thin" charset="0"/>
              <a:ea typeface="Helvetica Neue Thin" charset="0"/>
              <a:cs typeface="Helvetica Neue Thin" charset="0"/>
            </a:endParaRPr>
          </a:p>
        </p:txBody>
      </p:sp>
      <p:sp>
        <p:nvSpPr>
          <p:cNvPr id="5" name="Cube 4"/>
          <p:cNvSpPr/>
          <p:nvPr/>
        </p:nvSpPr>
        <p:spPr>
          <a:xfrm>
            <a:off x="846641" y="584162"/>
            <a:ext cx="354379" cy="354379"/>
          </a:xfrm>
          <a:prstGeom prst="cube">
            <a:avLst/>
          </a:prstGeom>
          <a:solidFill>
            <a:schemeClr val="bg2">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879500" y="1382588"/>
            <a:ext cx="3403472" cy="4536950"/>
            <a:chOff x="879500" y="1382588"/>
            <a:chExt cx="3403472" cy="4536950"/>
          </a:xfrm>
        </p:grpSpPr>
        <p:sp>
          <p:nvSpPr>
            <p:cNvPr id="9" name="TextBox 8"/>
            <p:cNvSpPr txBox="1"/>
            <p:nvPr/>
          </p:nvSpPr>
          <p:spPr>
            <a:xfrm>
              <a:off x="1023830" y="1382588"/>
              <a:ext cx="3259142" cy="861774"/>
            </a:xfrm>
            <a:prstGeom prst="rect">
              <a:avLst/>
            </a:prstGeom>
            <a:noFill/>
          </p:spPr>
          <p:txBody>
            <a:bodyPr wrap="square" rtlCol="0">
              <a:spAutoFit/>
            </a:bodyPr>
            <a:lstStyle/>
            <a:p>
              <a:pPr algn="ctr"/>
              <a:r>
                <a:rPr lang="en-US" sz="3200" dirty="0" err="1" smtClean="0">
                  <a:solidFill>
                    <a:schemeClr val="bg1"/>
                  </a:solidFill>
                  <a:latin typeface="Helvetica Neue" charset="0"/>
                  <a:ea typeface="Helvetica Neue" charset="0"/>
                  <a:cs typeface="Helvetica Neue" charset="0"/>
                </a:rPr>
                <a:t>iExtractors</a:t>
              </a:r>
              <a:r>
                <a:rPr lang="en-US" sz="3200" dirty="0" smtClean="0">
                  <a:solidFill>
                    <a:schemeClr val="bg1"/>
                  </a:solidFill>
                  <a:latin typeface="Helvetica Neue" charset="0"/>
                  <a:ea typeface="Helvetica Neue" charset="0"/>
                  <a:cs typeface="Helvetica Neue" charset="0"/>
                </a:rPr>
                <a:t> </a:t>
              </a:r>
            </a:p>
            <a:p>
              <a:pPr algn="ctr"/>
              <a:r>
                <a:rPr lang="en-US" dirty="0" smtClean="0">
                  <a:solidFill>
                    <a:schemeClr val="bg1"/>
                  </a:solidFill>
                  <a:latin typeface="Helvetica Neue Thin" charset="0"/>
                  <a:ea typeface="Helvetica Neue Thin" charset="0"/>
                  <a:cs typeface="Helvetica Neue Thin" charset="0"/>
                </a:rPr>
                <a:t>(Human-crafted and Trainable) </a:t>
              </a:r>
              <a:endParaRPr lang="en-US" dirty="0">
                <a:solidFill>
                  <a:schemeClr val="bg1"/>
                </a:solidFill>
                <a:latin typeface="Helvetica Neue Thin" charset="0"/>
                <a:ea typeface="Helvetica Neue Thin" charset="0"/>
                <a:cs typeface="Helvetica Neue Thin" charset="0"/>
              </a:endParaRPr>
            </a:p>
          </p:txBody>
        </p:sp>
        <p:grpSp>
          <p:nvGrpSpPr>
            <p:cNvPr id="2" name="Group 1"/>
            <p:cNvGrpSpPr/>
            <p:nvPr/>
          </p:nvGrpSpPr>
          <p:grpSpPr>
            <a:xfrm>
              <a:off x="879500" y="2614098"/>
              <a:ext cx="3403472" cy="3305440"/>
              <a:chOff x="1525661" y="2818750"/>
              <a:chExt cx="2488794" cy="2427471"/>
            </a:xfrm>
          </p:grpSpPr>
          <p:sp>
            <p:nvSpPr>
              <p:cNvPr id="12" name="TextBox 11"/>
              <p:cNvSpPr txBox="1"/>
              <p:nvPr/>
            </p:nvSpPr>
            <p:spPr>
              <a:xfrm rot="16200000">
                <a:off x="1039531" y="3320237"/>
                <a:ext cx="1579928" cy="607668"/>
              </a:xfrm>
              <a:prstGeom prst="rect">
                <a:avLst/>
              </a:prstGeom>
              <a:noFill/>
            </p:spPr>
            <p:txBody>
              <a:bodyPr wrap="square" rtlCol="0">
                <a:spAutoFit/>
              </a:bodyPr>
              <a:lstStyle/>
              <a:p>
                <a:pPr algn="ctr"/>
                <a:r>
                  <a:rPr lang="en-US" sz="4800" b="1" dirty="0" smtClean="0">
                    <a:solidFill>
                      <a:schemeClr val="bg1"/>
                    </a:solidFill>
                    <a:latin typeface="Helvetica Neue Thin" charset="0"/>
                    <a:ea typeface="Helvetica Neue Thin" charset="0"/>
                    <a:cs typeface="Helvetica Neue Thin" charset="0"/>
                  </a:rPr>
                  <a:t>MSER</a:t>
                </a:r>
                <a:endParaRPr lang="en-US" altLang="zh-CN" sz="4800" dirty="0" smtClean="0">
                  <a:solidFill>
                    <a:schemeClr val="bg1"/>
                  </a:solidFill>
                  <a:latin typeface="Helvetica Neue Thin" charset="0"/>
                  <a:ea typeface="Helvetica Neue Thin" charset="0"/>
                  <a:cs typeface="Helvetica Neue Thin" charset="0"/>
                </a:endParaRPr>
              </a:p>
            </p:txBody>
          </p:sp>
          <p:sp>
            <p:nvSpPr>
              <p:cNvPr id="14" name="TextBox 13"/>
              <p:cNvSpPr txBox="1"/>
              <p:nvPr/>
            </p:nvSpPr>
            <p:spPr>
              <a:xfrm>
                <a:off x="1584579" y="2818750"/>
                <a:ext cx="2429876" cy="881505"/>
              </a:xfrm>
              <a:prstGeom prst="rect">
                <a:avLst/>
              </a:prstGeom>
              <a:noFill/>
            </p:spPr>
            <p:txBody>
              <a:bodyPr wrap="square" rtlCol="0">
                <a:spAutoFit/>
              </a:bodyPr>
              <a:lstStyle/>
              <a:p>
                <a:pPr algn="ctr"/>
                <a:r>
                  <a:rPr lang="en-US" altLang="zh-CN" sz="7200" b="1" dirty="0" smtClean="0">
                    <a:solidFill>
                      <a:schemeClr val="bg1"/>
                    </a:solidFill>
                    <a:latin typeface="Helvetica Neue Thin" charset="0"/>
                    <a:ea typeface="Helvetica Neue Thin" charset="0"/>
                    <a:cs typeface="Helvetica Neue Thin" charset="0"/>
                  </a:rPr>
                  <a:t>SIFT</a:t>
                </a:r>
                <a:r>
                  <a:rPr lang="zh-CN" altLang="en-US" sz="7200" dirty="0" smtClean="0">
                    <a:solidFill>
                      <a:schemeClr val="bg1"/>
                    </a:solidFill>
                    <a:latin typeface="Helvetica Neue Thin" charset="0"/>
                    <a:ea typeface="Helvetica Neue Thin" charset="0"/>
                    <a:cs typeface="Helvetica Neue Thin" charset="0"/>
                  </a:rPr>
                  <a:t> </a:t>
                </a:r>
                <a:endParaRPr lang="en-US" altLang="zh-CN" sz="7200" dirty="0" smtClean="0">
                  <a:solidFill>
                    <a:schemeClr val="bg1"/>
                  </a:solidFill>
                  <a:latin typeface="Helvetica Neue Thin" charset="0"/>
                  <a:ea typeface="Helvetica Neue Thin" charset="0"/>
                  <a:cs typeface="Helvetica Neue Thin" charset="0"/>
                </a:endParaRPr>
              </a:p>
            </p:txBody>
          </p:sp>
          <p:sp>
            <p:nvSpPr>
              <p:cNvPr id="16" name="TextBox 15"/>
              <p:cNvSpPr txBox="1"/>
              <p:nvPr/>
            </p:nvSpPr>
            <p:spPr>
              <a:xfrm>
                <a:off x="1848813" y="3527745"/>
                <a:ext cx="1313375" cy="881505"/>
              </a:xfrm>
              <a:prstGeom prst="rect">
                <a:avLst/>
              </a:prstGeom>
              <a:noFill/>
            </p:spPr>
            <p:txBody>
              <a:bodyPr wrap="square" rtlCol="0">
                <a:spAutoFit/>
              </a:bodyPr>
              <a:lstStyle/>
              <a:p>
                <a:pPr algn="ctr"/>
                <a:r>
                  <a:rPr lang="en-US" altLang="zh-CN" sz="3600" b="1" dirty="0" smtClean="0">
                    <a:solidFill>
                      <a:schemeClr val="bg1"/>
                    </a:solidFill>
                    <a:latin typeface="Helvetica Neue Thin" charset="0"/>
                    <a:ea typeface="Helvetica Neue Thin" charset="0"/>
                    <a:cs typeface="Helvetica Neue Thin" charset="0"/>
                  </a:rPr>
                  <a:t>Harris</a:t>
                </a:r>
                <a:r>
                  <a:rPr lang="en-US" altLang="zh-CN" sz="4000" b="1" dirty="0" smtClean="0">
                    <a:solidFill>
                      <a:schemeClr val="bg1"/>
                    </a:solidFill>
                    <a:latin typeface="Helvetica Neue Thin" charset="0"/>
                    <a:ea typeface="Helvetica Neue Thin" charset="0"/>
                    <a:cs typeface="Helvetica Neue Thin" charset="0"/>
                  </a:rPr>
                  <a:t> </a:t>
                </a:r>
                <a:r>
                  <a:rPr lang="en-US" altLang="zh-CN" sz="3200" b="1" dirty="0" smtClean="0">
                    <a:solidFill>
                      <a:schemeClr val="bg1"/>
                    </a:solidFill>
                    <a:latin typeface="Helvetica Neue Thin" charset="0"/>
                    <a:ea typeface="Helvetica Neue Thin" charset="0"/>
                    <a:cs typeface="Helvetica Neue Thin" charset="0"/>
                  </a:rPr>
                  <a:t>Corner</a:t>
                </a:r>
                <a:endParaRPr lang="en-US" altLang="zh-CN" sz="4000" dirty="0" smtClean="0">
                  <a:solidFill>
                    <a:schemeClr val="bg1"/>
                  </a:solidFill>
                  <a:latin typeface="Helvetica Neue Thin" charset="0"/>
                  <a:ea typeface="Helvetica Neue Thin" charset="0"/>
                  <a:cs typeface="Helvetica Neue Thin" charset="0"/>
                </a:endParaRPr>
              </a:p>
            </p:txBody>
          </p:sp>
          <p:sp>
            <p:nvSpPr>
              <p:cNvPr id="17" name="TextBox 16"/>
              <p:cNvSpPr txBox="1"/>
              <p:nvPr/>
            </p:nvSpPr>
            <p:spPr>
              <a:xfrm>
                <a:off x="1552495" y="4152183"/>
                <a:ext cx="1640303" cy="745889"/>
              </a:xfrm>
              <a:prstGeom prst="rect">
                <a:avLst/>
              </a:prstGeom>
              <a:noFill/>
            </p:spPr>
            <p:txBody>
              <a:bodyPr wrap="square" rtlCol="0">
                <a:spAutoFit/>
              </a:bodyPr>
              <a:lstStyle/>
              <a:p>
                <a:pPr algn="ctr"/>
                <a:r>
                  <a:rPr lang="en-US" altLang="zh-CN" sz="6000" b="1" dirty="0" err="1" smtClean="0">
                    <a:solidFill>
                      <a:schemeClr val="bg1"/>
                    </a:solidFill>
                    <a:latin typeface="Helvetica Neue Thin" charset="0"/>
                    <a:ea typeface="Helvetica Neue Thin" charset="0"/>
                    <a:cs typeface="Helvetica Neue Thin" charset="0"/>
                  </a:rPr>
                  <a:t>HoG</a:t>
                </a:r>
                <a:r>
                  <a:rPr lang="en-US" altLang="zh-CN" sz="4000" dirty="0" smtClean="0">
                    <a:solidFill>
                      <a:schemeClr val="bg1"/>
                    </a:solidFill>
                    <a:latin typeface="Helvetica Neue Thin" charset="0"/>
                    <a:ea typeface="Helvetica Neue Thin" charset="0"/>
                    <a:cs typeface="Helvetica Neue Thin" charset="0"/>
                  </a:rPr>
                  <a:t> </a:t>
                </a:r>
                <a:endParaRPr lang="en-US" sz="4000" dirty="0">
                  <a:solidFill>
                    <a:schemeClr val="bg1"/>
                  </a:solidFill>
                  <a:latin typeface="Helvetica Neue Thin" charset="0"/>
                  <a:ea typeface="Helvetica Neue Thin" charset="0"/>
                  <a:cs typeface="Helvetica Neue Thin" charset="0"/>
                </a:endParaRPr>
              </a:p>
            </p:txBody>
          </p:sp>
          <p:sp>
            <p:nvSpPr>
              <p:cNvPr id="18" name="TextBox 17"/>
              <p:cNvSpPr txBox="1"/>
              <p:nvPr/>
            </p:nvSpPr>
            <p:spPr>
              <a:xfrm rot="16200000">
                <a:off x="2248557" y="3884335"/>
                <a:ext cx="1981067" cy="742705"/>
              </a:xfrm>
              <a:prstGeom prst="rect">
                <a:avLst/>
              </a:prstGeom>
              <a:noFill/>
            </p:spPr>
            <p:txBody>
              <a:bodyPr wrap="square" rtlCol="0">
                <a:spAutoFit/>
              </a:bodyPr>
              <a:lstStyle/>
              <a:p>
                <a:pPr algn="ctr"/>
                <a:r>
                  <a:rPr lang="en-US" sz="6000" b="1" dirty="0" smtClean="0">
                    <a:solidFill>
                      <a:schemeClr val="bg1"/>
                    </a:solidFill>
                    <a:latin typeface="Helvetica Neue Thin" charset="0"/>
                    <a:ea typeface="Helvetica Neue Thin" charset="0"/>
                    <a:cs typeface="Helvetica Neue Thin" charset="0"/>
                  </a:rPr>
                  <a:t>CNN</a:t>
                </a:r>
                <a:endParaRPr lang="en-US" altLang="zh-CN" sz="4400" dirty="0" smtClean="0">
                  <a:solidFill>
                    <a:schemeClr val="bg1"/>
                  </a:solidFill>
                  <a:latin typeface="Helvetica Neue Thin" charset="0"/>
                  <a:ea typeface="Helvetica Neue Thin" charset="0"/>
                  <a:cs typeface="Helvetica Neue Thin" charset="0"/>
                </a:endParaRPr>
              </a:p>
            </p:txBody>
          </p:sp>
        </p:grpSp>
      </p:grpSp>
      <p:grpSp>
        <p:nvGrpSpPr>
          <p:cNvPr id="8" name="Group 7"/>
          <p:cNvGrpSpPr/>
          <p:nvPr/>
        </p:nvGrpSpPr>
        <p:grpSpPr>
          <a:xfrm>
            <a:off x="4575041" y="1382588"/>
            <a:ext cx="3259142" cy="3810379"/>
            <a:chOff x="4575041" y="1382588"/>
            <a:chExt cx="3259142" cy="3810379"/>
          </a:xfrm>
        </p:grpSpPr>
        <p:sp>
          <p:nvSpPr>
            <p:cNvPr id="13" name="TextBox 12"/>
            <p:cNvSpPr txBox="1"/>
            <p:nvPr/>
          </p:nvSpPr>
          <p:spPr>
            <a:xfrm>
              <a:off x="4575041" y="1382588"/>
              <a:ext cx="3259142" cy="861774"/>
            </a:xfrm>
            <a:prstGeom prst="rect">
              <a:avLst/>
            </a:prstGeom>
            <a:noFill/>
          </p:spPr>
          <p:txBody>
            <a:bodyPr wrap="square" rtlCol="0">
              <a:spAutoFit/>
            </a:bodyPr>
            <a:lstStyle/>
            <a:p>
              <a:pPr algn="ctr"/>
              <a:r>
                <a:rPr lang="en-US" sz="3200" dirty="0" err="1" smtClean="0">
                  <a:solidFill>
                    <a:schemeClr val="bg1"/>
                  </a:solidFill>
                  <a:latin typeface="Helvetica Neue" charset="0"/>
                  <a:ea typeface="Helvetica Neue" charset="0"/>
                  <a:cs typeface="Helvetica Neue" charset="0"/>
                </a:rPr>
                <a:t>iClassifiers</a:t>
              </a:r>
              <a:r>
                <a:rPr lang="en-US" sz="3200" dirty="0" smtClean="0">
                  <a:solidFill>
                    <a:schemeClr val="bg1"/>
                  </a:solidFill>
                  <a:latin typeface="Helvetica Neue" charset="0"/>
                  <a:ea typeface="Helvetica Neue" charset="0"/>
                  <a:cs typeface="Helvetica Neue" charset="0"/>
                </a:rPr>
                <a:t>  </a:t>
              </a:r>
            </a:p>
            <a:p>
              <a:pPr algn="ctr"/>
              <a:r>
                <a:rPr lang="en-US" dirty="0" smtClean="0">
                  <a:solidFill>
                    <a:schemeClr val="bg1"/>
                  </a:solidFill>
                  <a:latin typeface="Helvetica Neue Thin" charset="0"/>
                  <a:ea typeface="Helvetica Neue Thin" charset="0"/>
                  <a:cs typeface="Helvetica Neue Thin" charset="0"/>
                </a:rPr>
                <a:t>(Simple classifiers) </a:t>
              </a:r>
              <a:endParaRPr lang="en-US" dirty="0">
                <a:solidFill>
                  <a:schemeClr val="bg1"/>
                </a:solidFill>
                <a:latin typeface="Helvetica Neue Thin" charset="0"/>
                <a:ea typeface="Helvetica Neue Thin" charset="0"/>
                <a:cs typeface="Helvetica Neue Thin" charset="0"/>
              </a:endParaRPr>
            </a:p>
          </p:txBody>
        </p:sp>
        <p:grpSp>
          <p:nvGrpSpPr>
            <p:cNvPr id="6" name="Group 5"/>
            <p:cNvGrpSpPr/>
            <p:nvPr/>
          </p:nvGrpSpPr>
          <p:grpSpPr>
            <a:xfrm>
              <a:off x="5029325" y="2752397"/>
              <a:ext cx="2456817" cy="2440570"/>
              <a:chOff x="5069508" y="2608018"/>
              <a:chExt cx="2456817" cy="2440570"/>
            </a:xfrm>
          </p:grpSpPr>
          <p:sp>
            <p:nvSpPr>
              <p:cNvPr id="20" name="TextBox 19"/>
              <p:cNvSpPr txBox="1"/>
              <p:nvPr/>
            </p:nvSpPr>
            <p:spPr>
              <a:xfrm>
                <a:off x="5069508" y="2608018"/>
                <a:ext cx="2456817" cy="707886"/>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SVM</a:t>
                </a:r>
                <a:r>
                  <a:rPr lang="zh-CN" altLang="en-US" sz="2400" dirty="0" smtClean="0">
                    <a:solidFill>
                      <a:schemeClr val="bg1"/>
                    </a:solidFill>
                    <a:latin typeface="Helvetica Neue Thin" charset="0"/>
                    <a:ea typeface="Helvetica Neue Thin" charset="0"/>
                    <a:cs typeface="Helvetica Neue Thin" charset="0"/>
                  </a:rPr>
                  <a:t> </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(Support Vector Machine) </a:t>
                </a:r>
                <a:endParaRPr lang="en-US" sz="1600" dirty="0">
                  <a:solidFill>
                    <a:schemeClr val="bg1"/>
                  </a:solidFill>
                  <a:latin typeface="Helvetica Neue Thin" charset="0"/>
                  <a:ea typeface="Helvetica Neue Thin" charset="0"/>
                  <a:cs typeface="Helvetica Neue Thin" charset="0"/>
                </a:endParaRPr>
              </a:p>
            </p:txBody>
          </p:sp>
          <p:sp>
            <p:nvSpPr>
              <p:cNvPr id="21" name="TextBox 20"/>
              <p:cNvSpPr txBox="1"/>
              <p:nvPr/>
            </p:nvSpPr>
            <p:spPr>
              <a:xfrm>
                <a:off x="5267050" y="3476919"/>
                <a:ext cx="2061731" cy="702768"/>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KNN</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a:t>
                </a:r>
                <a:r>
                  <a:rPr lang="en-US" altLang="zh-CN" sz="1600" i="1" dirty="0" smtClean="0">
                    <a:solidFill>
                      <a:schemeClr val="bg1"/>
                    </a:solidFill>
                    <a:latin typeface="Helvetica Neue Thin" charset="0"/>
                    <a:ea typeface="Helvetica Neue Thin" charset="0"/>
                    <a:cs typeface="Helvetica Neue Thin" charset="0"/>
                  </a:rPr>
                  <a:t>k</a:t>
                </a:r>
                <a:r>
                  <a:rPr lang="en-US" altLang="zh-CN" sz="1600" dirty="0" smtClean="0">
                    <a:solidFill>
                      <a:schemeClr val="bg1"/>
                    </a:solidFill>
                    <a:latin typeface="Helvetica Neue Thin" charset="0"/>
                    <a:ea typeface="Helvetica Neue Thin" charset="0"/>
                    <a:cs typeface="Helvetica Neue Thin" charset="0"/>
                  </a:rPr>
                  <a:t>-Nearest Neighbors) </a:t>
                </a:r>
                <a:endParaRPr lang="en-US" sz="1600" dirty="0">
                  <a:solidFill>
                    <a:schemeClr val="bg1"/>
                  </a:solidFill>
                  <a:latin typeface="Helvetica Neue Thin" charset="0"/>
                  <a:ea typeface="Helvetica Neue Thin" charset="0"/>
                  <a:cs typeface="Helvetica Neue Thin" charset="0"/>
                </a:endParaRPr>
              </a:p>
            </p:txBody>
          </p:sp>
          <p:sp>
            <p:nvSpPr>
              <p:cNvPr id="22" name="TextBox 21"/>
              <p:cNvSpPr txBox="1"/>
              <p:nvPr/>
            </p:nvSpPr>
            <p:spPr>
              <a:xfrm>
                <a:off x="5146734" y="4340702"/>
                <a:ext cx="2302362" cy="707886"/>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Logistic </a:t>
                </a:r>
                <a:r>
                  <a:rPr lang="zh-CN" altLang="en-US" sz="2400" dirty="0" smtClean="0">
                    <a:solidFill>
                      <a:schemeClr val="bg1"/>
                    </a:solidFill>
                    <a:latin typeface="Helvetica Neue Thin" charset="0"/>
                    <a:ea typeface="Helvetica Neue Thin" charset="0"/>
                    <a:cs typeface="Helvetica Neue Thin" charset="0"/>
                  </a:rPr>
                  <a:t> </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(Logistic Regression) </a:t>
                </a:r>
                <a:endParaRPr lang="en-US" sz="1600" dirty="0">
                  <a:solidFill>
                    <a:schemeClr val="bg1"/>
                  </a:solidFill>
                  <a:latin typeface="Helvetica Neue Thin" charset="0"/>
                  <a:ea typeface="Helvetica Neue Thin" charset="0"/>
                  <a:cs typeface="Helvetica Neue Thin" charset="0"/>
                </a:endParaRPr>
              </a:p>
            </p:txBody>
          </p:sp>
        </p:grpSp>
      </p:grpSp>
      <p:grpSp>
        <p:nvGrpSpPr>
          <p:cNvPr id="11" name="Group 10"/>
          <p:cNvGrpSpPr/>
          <p:nvPr/>
        </p:nvGrpSpPr>
        <p:grpSpPr>
          <a:xfrm>
            <a:off x="8489909" y="1394409"/>
            <a:ext cx="3026801" cy="2785278"/>
            <a:chOff x="8363093" y="1382588"/>
            <a:chExt cx="3026801" cy="2785278"/>
          </a:xfrm>
        </p:grpSpPr>
        <p:sp>
          <p:nvSpPr>
            <p:cNvPr id="15" name="TextBox 14"/>
            <p:cNvSpPr txBox="1"/>
            <p:nvPr/>
          </p:nvSpPr>
          <p:spPr>
            <a:xfrm>
              <a:off x="8363093" y="1382588"/>
              <a:ext cx="3026801" cy="861774"/>
            </a:xfrm>
            <a:prstGeom prst="rect">
              <a:avLst/>
            </a:prstGeom>
            <a:noFill/>
          </p:spPr>
          <p:txBody>
            <a:bodyPr wrap="square" rtlCol="0">
              <a:spAutoFit/>
            </a:bodyPr>
            <a:lstStyle/>
            <a:p>
              <a:pPr algn="ctr"/>
              <a:r>
                <a:rPr lang="en-US" sz="3200" dirty="0" err="1" smtClean="0">
                  <a:solidFill>
                    <a:schemeClr val="bg1"/>
                  </a:solidFill>
                  <a:latin typeface="Helvetica Neue" charset="0"/>
                  <a:ea typeface="Helvetica Neue" charset="0"/>
                  <a:cs typeface="Helvetica Neue" charset="0"/>
                </a:rPr>
                <a:t>iBooster</a:t>
              </a:r>
              <a:endParaRPr lang="en-US" sz="3200" dirty="0" smtClean="0">
                <a:solidFill>
                  <a:schemeClr val="bg1"/>
                </a:solidFill>
                <a:latin typeface="Helvetica Neue" charset="0"/>
                <a:ea typeface="Helvetica Neue" charset="0"/>
                <a:cs typeface="Helvetica Neue" charset="0"/>
              </a:endParaRPr>
            </a:p>
            <a:p>
              <a:pPr algn="ctr"/>
              <a:r>
                <a:rPr lang="en-US" dirty="0" smtClean="0">
                  <a:solidFill>
                    <a:schemeClr val="bg1"/>
                  </a:solidFill>
                  <a:latin typeface="Helvetica Neue Thin" charset="0"/>
                  <a:ea typeface="Helvetica Neue Thin" charset="0"/>
                  <a:cs typeface="Helvetica Neue Thin" charset="0"/>
                </a:rPr>
                <a:t>(Gradient Boosting Machine) </a:t>
              </a:r>
              <a:endParaRPr lang="en-US" dirty="0">
                <a:solidFill>
                  <a:schemeClr val="bg1"/>
                </a:solidFill>
                <a:latin typeface="Helvetica Neue Thin" charset="0"/>
                <a:ea typeface="Helvetica Neue Thin" charset="0"/>
                <a:cs typeface="Helvetica Neue Thin" charset="0"/>
              </a:endParaRPr>
            </a:p>
          </p:txBody>
        </p:sp>
        <p:sp>
          <p:nvSpPr>
            <p:cNvPr id="23" name="TextBox 22"/>
            <p:cNvSpPr txBox="1"/>
            <p:nvPr/>
          </p:nvSpPr>
          <p:spPr>
            <a:xfrm>
              <a:off x="8520497" y="3459980"/>
              <a:ext cx="2716728" cy="707886"/>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GBM </a:t>
              </a:r>
              <a:r>
                <a:rPr lang="zh-CN" altLang="en-US" sz="2400" dirty="0" smtClean="0">
                  <a:solidFill>
                    <a:schemeClr val="bg1"/>
                  </a:solidFill>
                  <a:latin typeface="Helvetica Neue Thin" charset="0"/>
                  <a:ea typeface="Helvetica Neue Thin" charset="0"/>
                  <a:cs typeface="Helvetica Neue Thin" charset="0"/>
                </a:rPr>
                <a:t> </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(Gradient Boosting Machine) </a:t>
              </a:r>
              <a:endParaRPr lang="en-US" sz="1600" dirty="0">
                <a:solidFill>
                  <a:schemeClr val="bg1"/>
                </a:solidFill>
                <a:latin typeface="Helvetica Neue Thin" charset="0"/>
                <a:ea typeface="Helvetica Neue Thin" charset="0"/>
                <a:cs typeface="Helvetica Neue Thin" charset="0"/>
              </a:endParaRPr>
            </a:p>
          </p:txBody>
        </p:sp>
      </p:grpSp>
      <p:sp>
        <p:nvSpPr>
          <p:cNvPr id="3" name="Multiply 2"/>
          <p:cNvSpPr/>
          <p:nvPr/>
        </p:nvSpPr>
        <p:spPr>
          <a:xfrm>
            <a:off x="4136294" y="3437020"/>
            <a:ext cx="774644" cy="805015"/>
          </a:xfrm>
          <a:prstGeom prst="mathMultiply">
            <a:avLst>
              <a:gd name="adj1" fmla="val 8611"/>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162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20608" y="536776"/>
            <a:ext cx="6513575" cy="4760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err="1" smtClean="0">
                <a:solidFill>
                  <a:schemeClr val="bg1"/>
                </a:solidFill>
                <a:latin typeface="Helvetica Neue Thin" charset="0"/>
                <a:ea typeface="Helvetica Neue Thin" charset="0"/>
                <a:cs typeface="Helvetica Neue Thin" charset="0"/>
              </a:rPr>
              <a:t>i</a:t>
            </a:r>
            <a:r>
              <a:rPr lang="en-US" sz="3200" dirty="0" err="1" smtClean="0">
                <a:solidFill>
                  <a:schemeClr val="bg1"/>
                </a:solidFill>
                <a:latin typeface="Helvetica Neue Thin" charset="0"/>
                <a:ea typeface="Helvetica Neue Thin" charset="0"/>
                <a:cs typeface="Helvetica Neue Thin" charset="0"/>
              </a:rPr>
              <a:t>Extractor</a:t>
            </a:r>
            <a:r>
              <a:rPr lang="en-US" sz="3200" dirty="0" smtClean="0">
                <a:solidFill>
                  <a:schemeClr val="bg1"/>
                </a:solidFill>
                <a:latin typeface="Helvetica Neue Thin" charset="0"/>
                <a:ea typeface="Helvetica Neue Thin" charset="0"/>
                <a:cs typeface="Helvetica Neue Thin" charset="0"/>
              </a:rPr>
              <a:t> </a:t>
            </a:r>
            <a:r>
              <a:rPr lang="en-US" sz="3200" dirty="0">
                <a:solidFill>
                  <a:schemeClr val="bg1"/>
                </a:solidFill>
                <a:latin typeface="Helvetica Neue Thin" charset="0"/>
                <a:ea typeface="Helvetica Neue Thin" charset="0"/>
                <a:cs typeface="Helvetica Neue Thin" charset="0"/>
              </a:rPr>
              <a:t>HOG</a:t>
            </a:r>
            <a:r>
              <a:rPr lang="en-US" altLang="zh-CN" sz="3200" dirty="0">
                <a:solidFill>
                  <a:schemeClr val="bg1"/>
                </a:solidFill>
                <a:latin typeface="Helvetica Neue Thin" charset="0"/>
                <a:ea typeface="Helvetica Neue Thin" charset="0"/>
                <a:cs typeface="Helvetica Neue Thin" charset="0"/>
              </a:rPr>
              <a:t> </a:t>
            </a:r>
            <a:r>
              <a:rPr lang="en-US" altLang="zh-CN" sz="3200" dirty="0" smtClean="0">
                <a:solidFill>
                  <a:schemeClr val="bg1"/>
                </a:solidFill>
                <a:latin typeface="Helvetica Neue Thin" charset="0"/>
                <a:ea typeface="Helvetica Neue Thin" charset="0"/>
                <a:cs typeface="Helvetica Neue Thin" charset="0"/>
              </a:rPr>
              <a:t>+ </a:t>
            </a:r>
            <a:r>
              <a:rPr lang="en-US" altLang="zh-CN" sz="3200" dirty="0" err="1" smtClean="0">
                <a:solidFill>
                  <a:schemeClr val="bg1"/>
                </a:solidFill>
                <a:latin typeface="Helvetica Neue Thin" charset="0"/>
                <a:ea typeface="Helvetica Neue Thin" charset="0"/>
                <a:cs typeface="Helvetica Neue Thin" charset="0"/>
              </a:rPr>
              <a:t>iClassifier</a:t>
            </a:r>
            <a:r>
              <a:rPr lang="en-US" altLang="zh-CN" sz="3200" dirty="0" smtClean="0">
                <a:solidFill>
                  <a:schemeClr val="bg1"/>
                </a:solidFill>
                <a:latin typeface="Helvetica Neue Thin" charset="0"/>
                <a:ea typeface="Helvetica Neue Thin" charset="0"/>
                <a:cs typeface="Helvetica Neue Thin" charset="0"/>
              </a:rPr>
              <a:t> Log</a:t>
            </a:r>
            <a:endParaRPr lang="en-US" sz="3200" dirty="0" smtClean="0">
              <a:solidFill>
                <a:schemeClr val="bg1"/>
              </a:solidFill>
              <a:latin typeface="Helvetica Neue Thin" charset="0"/>
              <a:ea typeface="Helvetica Neue Thin" charset="0"/>
              <a:cs typeface="Helvetica Neue Thin" charset="0"/>
            </a:endParaRPr>
          </a:p>
        </p:txBody>
      </p:sp>
      <p:sp>
        <p:nvSpPr>
          <p:cNvPr id="5" name="Cube 4"/>
          <p:cNvSpPr/>
          <p:nvPr/>
        </p:nvSpPr>
        <p:spPr>
          <a:xfrm>
            <a:off x="846641" y="584162"/>
            <a:ext cx="354379" cy="354379"/>
          </a:xfrm>
          <a:prstGeom prst="cube">
            <a:avLst/>
          </a:prstGeom>
          <a:solidFill>
            <a:schemeClr val="bg2">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46641" y="1788303"/>
            <a:ext cx="4934607" cy="3416320"/>
          </a:xfrm>
          <a:prstGeom prst="rect">
            <a:avLst/>
          </a:prstGeom>
          <a:noFill/>
        </p:spPr>
        <p:txBody>
          <a:bodyPr wrap="square" rtlCol="0">
            <a:spAutoFit/>
          </a:bodyPr>
          <a:lstStyle/>
          <a:p>
            <a:r>
              <a:rPr lang="en-US" dirty="0">
                <a:solidFill>
                  <a:schemeClr val="bg1"/>
                </a:solidFill>
                <a:latin typeface="Helvetica Neue Thin" charset="0"/>
                <a:ea typeface="Helvetica Neue Thin" charset="0"/>
                <a:cs typeface="Helvetica Neue Thin" charset="0"/>
              </a:rPr>
              <a:t>It is invariant to geometric and photometric transformations, except for object orientation</a:t>
            </a:r>
            <a:r>
              <a:rPr lang="en-US" dirty="0" smtClean="0">
                <a:solidFill>
                  <a:schemeClr val="bg1"/>
                </a:solidFill>
                <a:latin typeface="Helvetica Neue Thin" charset="0"/>
                <a:ea typeface="Helvetica Neue Thin" charset="0"/>
                <a:cs typeface="Helvetica Neue Thin" charset="0"/>
              </a:rPr>
              <a:t>.</a:t>
            </a:r>
          </a:p>
          <a:p>
            <a:endParaRPr lang="en-US" dirty="0">
              <a:solidFill>
                <a:schemeClr val="bg1"/>
              </a:solidFill>
              <a:latin typeface="Helvetica Neue Thin" charset="0"/>
              <a:ea typeface="Helvetica Neue Thin" charset="0"/>
              <a:cs typeface="Helvetica Neue Thin" charset="0"/>
            </a:endParaRPr>
          </a:p>
          <a:p>
            <a:r>
              <a:rPr lang="en-US" dirty="0">
                <a:solidFill>
                  <a:schemeClr val="bg1"/>
                </a:solidFill>
                <a:latin typeface="Helvetica Neue Thin" charset="0"/>
                <a:ea typeface="Helvetica Neue Thin" charset="0"/>
                <a:cs typeface="Helvetica Neue Thin" charset="0"/>
              </a:rPr>
              <a:t>The HOG descriptor is particularly suited for human detection in images. (object detection systems</a:t>
            </a:r>
            <a:r>
              <a:rPr lang="en-US" dirty="0" smtClean="0">
                <a:solidFill>
                  <a:schemeClr val="bg1"/>
                </a:solidFill>
                <a:latin typeface="Helvetica Neue Thin" charset="0"/>
                <a:ea typeface="Helvetica Neue Thin" charset="0"/>
                <a:cs typeface="Helvetica Neue Thin" charset="0"/>
              </a:rPr>
              <a:t>)</a:t>
            </a:r>
          </a:p>
          <a:p>
            <a:endParaRPr lang="en-US" dirty="0">
              <a:solidFill>
                <a:schemeClr val="bg1"/>
              </a:solidFill>
              <a:latin typeface="Helvetica Neue Thin" charset="0"/>
              <a:ea typeface="Helvetica Neue Thin" charset="0"/>
              <a:cs typeface="Helvetica Neue Thin" charset="0"/>
            </a:endParaRPr>
          </a:p>
          <a:p>
            <a:r>
              <a:rPr lang="en-US" dirty="0" smtClean="0">
                <a:solidFill>
                  <a:schemeClr val="bg1"/>
                </a:solidFill>
                <a:latin typeface="Helvetica Neue Thin" charset="0"/>
                <a:ea typeface="Helvetica Neue Thin" charset="0"/>
                <a:cs typeface="Helvetica Neue Thin" charset="0"/>
              </a:rPr>
              <a:t>Face-detection instead of recognition. Location detection. </a:t>
            </a:r>
          </a:p>
          <a:p>
            <a:endParaRPr lang="en-US" dirty="0">
              <a:solidFill>
                <a:schemeClr val="bg1"/>
              </a:solidFill>
              <a:latin typeface="Helvetica Neue Thin" charset="0"/>
              <a:ea typeface="Helvetica Neue Thin" charset="0"/>
              <a:cs typeface="Helvetica Neue Thin" charset="0"/>
            </a:endParaRPr>
          </a:p>
          <a:p>
            <a:endParaRPr lang="en-US" dirty="0">
              <a:solidFill>
                <a:schemeClr val="bg1"/>
              </a:solidFill>
              <a:latin typeface="Helvetica Neue Thin" charset="0"/>
              <a:ea typeface="Helvetica Neue Thin" charset="0"/>
              <a:cs typeface="Helvetica Neue Thin" charset="0"/>
            </a:endParaRPr>
          </a:p>
          <a:p>
            <a:r>
              <a:rPr lang="en-US" dirty="0" smtClean="0">
                <a:solidFill>
                  <a:schemeClr val="bg1"/>
                </a:solidFill>
                <a:latin typeface="Helvetica Neue Thin" charset="0"/>
                <a:ea typeface="Helvetica Neue Thin" charset="0"/>
                <a:cs typeface="Helvetica Neue Thin" charset="0"/>
              </a:rPr>
              <a:t> </a:t>
            </a:r>
            <a:endParaRPr lang="en-US" dirty="0">
              <a:solidFill>
                <a:schemeClr val="bg1"/>
              </a:solidFill>
              <a:latin typeface="Helvetica Neue Thin" charset="0"/>
              <a:ea typeface="Helvetica Neue Thin" charset="0"/>
              <a:cs typeface="Helvetica Neue Thin"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4350" r="12609" b="6885"/>
          <a:stretch/>
        </p:blipFill>
        <p:spPr>
          <a:xfrm>
            <a:off x="6993994" y="651913"/>
            <a:ext cx="4453759" cy="252243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9380" r="13222" b="7386"/>
          <a:stretch/>
        </p:blipFill>
        <p:spPr>
          <a:xfrm>
            <a:off x="6993994" y="3174343"/>
            <a:ext cx="4453759" cy="2971071"/>
          </a:xfrm>
          <a:prstGeom prst="rect">
            <a:avLst/>
          </a:prstGeom>
        </p:spPr>
      </p:pic>
      <p:grpSp>
        <p:nvGrpSpPr>
          <p:cNvPr id="11" name="Group 10"/>
          <p:cNvGrpSpPr/>
          <p:nvPr/>
        </p:nvGrpSpPr>
        <p:grpSpPr>
          <a:xfrm>
            <a:off x="846641" y="4993572"/>
            <a:ext cx="4657285" cy="707886"/>
            <a:chOff x="1201020" y="2852594"/>
            <a:chExt cx="4657285" cy="707886"/>
          </a:xfrm>
        </p:grpSpPr>
        <p:sp>
          <p:nvSpPr>
            <p:cNvPr id="12" name="TextBox 11"/>
            <p:cNvSpPr txBox="1"/>
            <p:nvPr/>
          </p:nvSpPr>
          <p:spPr>
            <a:xfrm>
              <a:off x="1201020" y="2949848"/>
              <a:ext cx="2156583" cy="461665"/>
            </a:xfrm>
            <a:prstGeom prst="rect">
              <a:avLst/>
            </a:prstGeom>
            <a:noFill/>
          </p:spPr>
          <p:txBody>
            <a:bodyPr wrap="square" rtlCol="0">
              <a:spAutoFit/>
            </a:bodyPr>
            <a:lstStyle/>
            <a:p>
              <a:r>
                <a:rPr lang="en-US" altLang="zh-CN" sz="2400" b="1" dirty="0" err="1" smtClean="0">
                  <a:solidFill>
                    <a:schemeClr val="bg1"/>
                  </a:solidFill>
                  <a:latin typeface="Helvetica Neue Thin" charset="0"/>
                  <a:ea typeface="Helvetica Neue Thin" charset="0"/>
                  <a:cs typeface="Helvetica Neue Thin" charset="0"/>
                </a:rPr>
                <a:t>HoG</a:t>
              </a:r>
              <a:endParaRPr lang="en-US" altLang="zh-CN" sz="2400" dirty="0" smtClean="0">
                <a:solidFill>
                  <a:schemeClr val="bg1"/>
                </a:solidFill>
                <a:latin typeface="Helvetica Neue Thin" charset="0"/>
                <a:ea typeface="Helvetica Neue Thin" charset="0"/>
                <a:cs typeface="Helvetica Neue Thin" charset="0"/>
              </a:endParaRPr>
            </a:p>
          </p:txBody>
        </p:sp>
        <p:sp>
          <p:nvSpPr>
            <p:cNvPr id="13" name="TextBox 12"/>
            <p:cNvSpPr txBox="1"/>
            <p:nvPr/>
          </p:nvSpPr>
          <p:spPr>
            <a:xfrm>
              <a:off x="4643007" y="2949848"/>
              <a:ext cx="1215298" cy="461665"/>
            </a:xfrm>
            <a:prstGeom prst="rect">
              <a:avLst/>
            </a:prstGeom>
            <a:noFill/>
          </p:spPr>
          <p:txBody>
            <a:bodyPr wrap="square" rtlCol="0">
              <a:spAutoFit/>
            </a:bodyPr>
            <a:lstStyle/>
            <a:p>
              <a:r>
                <a:rPr lang="en-US" sz="2400" dirty="0" smtClean="0">
                  <a:solidFill>
                    <a:schemeClr val="bg1"/>
                  </a:solidFill>
                  <a:latin typeface="Helvetica Neue Thin" charset="0"/>
                  <a:ea typeface="Helvetica Neue Thin" charset="0"/>
                  <a:cs typeface="Helvetica Neue Thin" charset="0"/>
                </a:rPr>
                <a:t>56.81%</a:t>
              </a:r>
              <a:endParaRPr lang="en-US" altLang="zh-CN" sz="2400" dirty="0" smtClean="0">
                <a:solidFill>
                  <a:schemeClr val="bg1"/>
                </a:solidFill>
                <a:latin typeface="Helvetica Neue Thin" charset="0"/>
                <a:ea typeface="Helvetica Neue Thin" charset="0"/>
                <a:cs typeface="Helvetica Neue Thin" charset="0"/>
              </a:endParaRPr>
            </a:p>
          </p:txBody>
        </p:sp>
        <p:sp>
          <p:nvSpPr>
            <p:cNvPr id="14" name="TextBox 13"/>
            <p:cNvSpPr txBox="1"/>
            <p:nvPr/>
          </p:nvSpPr>
          <p:spPr>
            <a:xfrm>
              <a:off x="2279311" y="2852594"/>
              <a:ext cx="2302362" cy="707886"/>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Logistic </a:t>
              </a:r>
              <a:r>
                <a:rPr lang="zh-CN" altLang="en-US" sz="2400" dirty="0" smtClean="0">
                  <a:solidFill>
                    <a:schemeClr val="bg1"/>
                  </a:solidFill>
                  <a:latin typeface="Helvetica Neue Thin" charset="0"/>
                  <a:ea typeface="Helvetica Neue Thin" charset="0"/>
                  <a:cs typeface="Helvetica Neue Thin" charset="0"/>
                </a:rPr>
                <a:t> </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(Logistic Regression) </a:t>
              </a:r>
              <a:endParaRPr lang="en-US" sz="1600" dirty="0">
                <a:solidFill>
                  <a:schemeClr val="bg1"/>
                </a:solidFill>
                <a:latin typeface="Helvetica Neue Thin" charset="0"/>
                <a:ea typeface="Helvetica Neue Thin" charset="0"/>
                <a:cs typeface="Helvetica Neue Thin" charset="0"/>
              </a:endParaRPr>
            </a:p>
          </p:txBody>
        </p:sp>
      </p:grpSp>
    </p:spTree>
    <p:extLst>
      <p:ext uri="{BB962C8B-B14F-4D97-AF65-F5344CB8AC3E}">
        <p14:creationId xmlns:p14="http://schemas.microsoft.com/office/powerpoint/2010/main" val="28247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20608" y="536776"/>
            <a:ext cx="6513575" cy="4760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err="1" smtClean="0">
                <a:solidFill>
                  <a:schemeClr val="bg1"/>
                </a:solidFill>
                <a:latin typeface="Helvetica Neue Thin" charset="0"/>
                <a:ea typeface="Helvetica Neue Thin" charset="0"/>
                <a:cs typeface="Helvetica Neue Thin" charset="0"/>
              </a:rPr>
              <a:t>i</a:t>
            </a:r>
            <a:r>
              <a:rPr lang="en-US" sz="3200" dirty="0" err="1" smtClean="0">
                <a:solidFill>
                  <a:schemeClr val="bg1"/>
                </a:solidFill>
                <a:latin typeface="Helvetica Neue Thin" charset="0"/>
                <a:ea typeface="Helvetica Neue Thin" charset="0"/>
                <a:cs typeface="Helvetica Neue Thin" charset="0"/>
              </a:rPr>
              <a:t>Extractor</a:t>
            </a:r>
            <a:r>
              <a:rPr lang="en-US" sz="3200" dirty="0" smtClean="0">
                <a:solidFill>
                  <a:schemeClr val="bg1"/>
                </a:solidFill>
                <a:latin typeface="Helvetica Neue Thin" charset="0"/>
                <a:ea typeface="Helvetica Neue Thin" charset="0"/>
                <a:cs typeface="Helvetica Neue Thin" charset="0"/>
              </a:rPr>
              <a:t> SIFT + </a:t>
            </a:r>
            <a:r>
              <a:rPr lang="en-US" sz="3200" dirty="0" err="1" smtClean="0">
                <a:solidFill>
                  <a:schemeClr val="bg1"/>
                </a:solidFill>
                <a:latin typeface="Helvetica Neue Thin" charset="0"/>
                <a:ea typeface="Helvetica Neue Thin" charset="0"/>
                <a:cs typeface="Helvetica Neue Thin" charset="0"/>
              </a:rPr>
              <a:t>iClassifier</a:t>
            </a:r>
            <a:r>
              <a:rPr lang="en-US" sz="3200" dirty="0" smtClean="0">
                <a:solidFill>
                  <a:schemeClr val="bg1"/>
                </a:solidFill>
                <a:latin typeface="Helvetica Neue Thin" charset="0"/>
                <a:ea typeface="Helvetica Neue Thin" charset="0"/>
                <a:cs typeface="Helvetica Neue Thin" charset="0"/>
              </a:rPr>
              <a:t> KNN</a:t>
            </a:r>
            <a:r>
              <a:rPr lang="en-US" altLang="zh-CN" sz="3200" dirty="0" smtClean="0">
                <a:solidFill>
                  <a:schemeClr val="bg1"/>
                </a:solidFill>
                <a:latin typeface="Helvetica Neue Thin" charset="0"/>
                <a:ea typeface="Helvetica Neue Thin" charset="0"/>
                <a:cs typeface="Helvetica Neue Thin" charset="0"/>
              </a:rPr>
              <a:t> </a:t>
            </a:r>
            <a:endParaRPr lang="en-US" sz="3200" dirty="0" smtClean="0">
              <a:solidFill>
                <a:schemeClr val="bg1"/>
              </a:solidFill>
              <a:latin typeface="Helvetica Neue Thin" charset="0"/>
              <a:ea typeface="Helvetica Neue Thin" charset="0"/>
              <a:cs typeface="Helvetica Neue Thin" charset="0"/>
            </a:endParaRPr>
          </a:p>
        </p:txBody>
      </p:sp>
      <p:sp>
        <p:nvSpPr>
          <p:cNvPr id="5" name="Cube 4"/>
          <p:cNvSpPr/>
          <p:nvPr/>
        </p:nvSpPr>
        <p:spPr>
          <a:xfrm>
            <a:off x="846641" y="584162"/>
            <a:ext cx="354379" cy="354379"/>
          </a:xfrm>
          <a:prstGeom prst="cube">
            <a:avLst/>
          </a:prstGeom>
          <a:solidFill>
            <a:schemeClr val="bg2">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341" r="13750"/>
          <a:stretch/>
        </p:blipFill>
        <p:spPr>
          <a:xfrm rot="5400000">
            <a:off x="1424717" y="2655357"/>
            <a:ext cx="5331221" cy="232395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7816" b="14483"/>
          <a:stretch/>
        </p:blipFill>
        <p:spPr>
          <a:xfrm>
            <a:off x="536028" y="1151721"/>
            <a:ext cx="2287063" cy="5331223"/>
          </a:xfrm>
          <a:prstGeom prst="rect">
            <a:avLst/>
          </a:prstGeom>
        </p:spPr>
      </p:pic>
      <p:sp>
        <p:nvSpPr>
          <p:cNvPr id="11" name="TextBox 10"/>
          <p:cNvSpPr txBox="1"/>
          <p:nvPr/>
        </p:nvSpPr>
        <p:spPr>
          <a:xfrm>
            <a:off x="6447957" y="2012973"/>
            <a:ext cx="4934607" cy="3139321"/>
          </a:xfrm>
          <a:prstGeom prst="rect">
            <a:avLst/>
          </a:prstGeom>
          <a:noFill/>
        </p:spPr>
        <p:txBody>
          <a:bodyPr wrap="square" rtlCol="0">
            <a:spAutoFit/>
          </a:bodyPr>
          <a:lstStyle/>
          <a:p>
            <a:r>
              <a:rPr lang="en-US" dirty="0">
                <a:solidFill>
                  <a:schemeClr val="bg1"/>
                </a:solidFill>
                <a:latin typeface="Helvetica Neue Light" charset="0"/>
                <a:ea typeface="Helvetica Neue Light" charset="0"/>
                <a:cs typeface="Helvetica Neue Light" charset="0"/>
              </a:rPr>
              <a:t>Scale-invariant feature transform (or SIFT) is an algorithm in </a:t>
            </a:r>
            <a:r>
              <a:rPr lang="en-US" dirty="0" smtClean="0">
                <a:solidFill>
                  <a:schemeClr val="bg1"/>
                </a:solidFill>
                <a:latin typeface="Helvetica Neue Light" charset="0"/>
                <a:ea typeface="Helvetica Neue Light" charset="0"/>
                <a:cs typeface="Helvetica Neue Light" charset="0"/>
              </a:rPr>
              <a:t>computer vision </a:t>
            </a:r>
            <a:r>
              <a:rPr lang="en-US" dirty="0">
                <a:solidFill>
                  <a:schemeClr val="bg1"/>
                </a:solidFill>
                <a:latin typeface="Helvetica Neue Light" charset="0"/>
                <a:ea typeface="Helvetica Neue Light" charset="0"/>
                <a:cs typeface="Helvetica Neue Light" charset="0"/>
              </a:rPr>
              <a:t>to detect and describe local features in images.</a:t>
            </a:r>
          </a:p>
          <a:p>
            <a:r>
              <a:rPr lang="en-US" dirty="0">
                <a:solidFill>
                  <a:schemeClr val="bg1"/>
                </a:solidFill>
                <a:latin typeface="Helvetica Neue Light" charset="0"/>
                <a:ea typeface="Helvetica Neue Light" charset="0"/>
                <a:cs typeface="Helvetica Neue Light" charset="0"/>
              </a:rPr>
              <a:t>Given SIFT's ability to find distinctive </a:t>
            </a:r>
            <a:r>
              <a:rPr lang="en-US" dirty="0" err="1">
                <a:solidFill>
                  <a:schemeClr val="bg1"/>
                </a:solidFill>
                <a:latin typeface="Helvetica Neue Light" charset="0"/>
                <a:ea typeface="Helvetica Neue Light" charset="0"/>
                <a:cs typeface="Helvetica Neue Light" charset="0"/>
              </a:rPr>
              <a:t>keypoints</a:t>
            </a:r>
            <a:r>
              <a:rPr lang="en-US" dirty="0">
                <a:solidFill>
                  <a:schemeClr val="bg1"/>
                </a:solidFill>
                <a:latin typeface="Helvetica Neue Light" charset="0"/>
                <a:ea typeface="Helvetica Neue Light" charset="0"/>
                <a:cs typeface="Helvetica Neue Light" charset="0"/>
              </a:rPr>
              <a:t> that are invariant to location, scale and rotation, and robust </a:t>
            </a:r>
            <a:r>
              <a:rPr lang="en-US" dirty="0" smtClean="0">
                <a:solidFill>
                  <a:schemeClr val="bg1"/>
                </a:solidFill>
                <a:latin typeface="Helvetica Neue Light" charset="0"/>
                <a:ea typeface="Helvetica Neue Light" charset="0"/>
                <a:cs typeface="Helvetica Neue Light" charset="0"/>
              </a:rPr>
              <a:t>affine transformation (changes </a:t>
            </a:r>
            <a:r>
              <a:rPr lang="en-US" dirty="0">
                <a:solidFill>
                  <a:schemeClr val="bg1"/>
                </a:solidFill>
                <a:latin typeface="Helvetica Neue Light" charset="0"/>
                <a:ea typeface="Helvetica Neue Light" charset="0"/>
                <a:cs typeface="Helvetica Neue Light" charset="0"/>
              </a:rPr>
              <a:t>in </a:t>
            </a:r>
            <a:r>
              <a:rPr lang="en-US" dirty="0" smtClean="0">
                <a:solidFill>
                  <a:schemeClr val="bg1"/>
                </a:solidFill>
                <a:latin typeface="Helvetica Neue Light" charset="0"/>
                <a:ea typeface="Helvetica Neue Light" charset="0"/>
                <a:cs typeface="Helvetica Neue Light" charset="0"/>
              </a:rPr>
              <a:t>scale and </a:t>
            </a:r>
            <a:r>
              <a:rPr lang="en-US" dirty="0">
                <a:solidFill>
                  <a:schemeClr val="bg1"/>
                </a:solidFill>
                <a:latin typeface="Helvetica Neue Light" charset="0"/>
                <a:ea typeface="Helvetica Neue Light" charset="0"/>
                <a:cs typeface="Helvetica Neue Light" charset="0"/>
              </a:rPr>
              <a:t>position) and changes in illumination, they are usable for object recognition.</a:t>
            </a:r>
          </a:p>
          <a:p>
            <a:endParaRPr lang="en-US" dirty="0">
              <a:solidFill>
                <a:schemeClr val="bg1"/>
              </a:solidFill>
              <a:latin typeface="Helvetica Neue Light" charset="0"/>
              <a:ea typeface="Helvetica Neue Light" charset="0"/>
              <a:cs typeface="Helvetica Neue Light" charset="0"/>
            </a:endParaRPr>
          </a:p>
          <a:p>
            <a:endParaRPr lang="en-US" dirty="0">
              <a:solidFill>
                <a:schemeClr val="bg1"/>
              </a:solidFill>
              <a:latin typeface="Helvetica Neue Light" charset="0"/>
              <a:ea typeface="Helvetica Neue Light" charset="0"/>
              <a:cs typeface="Helvetica Neue Light" charset="0"/>
            </a:endParaRPr>
          </a:p>
          <a:p>
            <a:r>
              <a:rPr lang="en-US" dirty="0" smtClean="0">
                <a:solidFill>
                  <a:schemeClr val="bg1"/>
                </a:solidFill>
                <a:latin typeface="Helvetica Neue Light" charset="0"/>
                <a:ea typeface="Helvetica Neue Light" charset="0"/>
                <a:cs typeface="Helvetica Neue Light" charset="0"/>
              </a:rPr>
              <a:t> </a:t>
            </a:r>
            <a:endParaRPr lang="en-US" dirty="0">
              <a:solidFill>
                <a:schemeClr val="bg1"/>
              </a:solidFill>
              <a:latin typeface="Helvetica Neue Light" charset="0"/>
              <a:ea typeface="Helvetica Neue Light" charset="0"/>
              <a:cs typeface="Helvetica Neue Light" charset="0"/>
            </a:endParaRPr>
          </a:p>
        </p:txBody>
      </p:sp>
      <p:grpSp>
        <p:nvGrpSpPr>
          <p:cNvPr id="16" name="Group 15"/>
          <p:cNvGrpSpPr/>
          <p:nvPr/>
        </p:nvGrpSpPr>
        <p:grpSpPr>
          <a:xfrm>
            <a:off x="6447957" y="4981083"/>
            <a:ext cx="5263951" cy="707886"/>
            <a:chOff x="1201020" y="3674362"/>
            <a:chExt cx="9070330" cy="633838"/>
          </a:xfrm>
        </p:grpSpPr>
        <p:sp>
          <p:nvSpPr>
            <p:cNvPr id="17" name="TextBox 16"/>
            <p:cNvSpPr txBox="1"/>
            <p:nvPr/>
          </p:nvSpPr>
          <p:spPr>
            <a:xfrm>
              <a:off x="1201020" y="3837099"/>
              <a:ext cx="2156583" cy="461665"/>
            </a:xfrm>
            <a:prstGeom prst="rect">
              <a:avLst/>
            </a:prstGeom>
            <a:noFill/>
          </p:spPr>
          <p:txBody>
            <a:bodyPr wrap="square" rtlCol="0">
              <a:spAutoFit/>
            </a:bodyPr>
            <a:lstStyle/>
            <a:p>
              <a:r>
                <a:rPr lang="en-US" altLang="zh-CN" sz="2400" b="1" dirty="0" smtClean="0">
                  <a:solidFill>
                    <a:schemeClr val="bg1"/>
                  </a:solidFill>
                  <a:latin typeface="Helvetica Neue Thin" charset="0"/>
                  <a:ea typeface="Helvetica Neue Thin" charset="0"/>
                  <a:cs typeface="Helvetica Neue Thin" charset="0"/>
                </a:rPr>
                <a:t>SIFT</a:t>
              </a:r>
              <a:endParaRPr lang="en-US" altLang="zh-CN" sz="2400" dirty="0" smtClean="0">
                <a:solidFill>
                  <a:schemeClr val="bg1"/>
                </a:solidFill>
                <a:latin typeface="Helvetica Neue Thin" charset="0"/>
                <a:ea typeface="Helvetica Neue Thin" charset="0"/>
                <a:cs typeface="Helvetica Neue Thin" charset="0"/>
              </a:endParaRPr>
            </a:p>
          </p:txBody>
        </p:sp>
        <p:sp>
          <p:nvSpPr>
            <p:cNvPr id="18" name="TextBox 17"/>
            <p:cNvSpPr txBox="1"/>
            <p:nvPr/>
          </p:nvSpPr>
          <p:spPr>
            <a:xfrm>
              <a:off x="7725439" y="3840038"/>
              <a:ext cx="2545911" cy="413373"/>
            </a:xfrm>
            <a:prstGeom prst="rect">
              <a:avLst/>
            </a:prstGeom>
            <a:noFill/>
          </p:spPr>
          <p:txBody>
            <a:bodyPr wrap="square" rtlCol="0">
              <a:spAutoFit/>
            </a:bodyPr>
            <a:lstStyle/>
            <a:p>
              <a:r>
                <a:rPr lang="en-US" sz="2400" dirty="0" smtClean="0">
                  <a:solidFill>
                    <a:schemeClr val="bg1"/>
                  </a:solidFill>
                  <a:latin typeface="Helvetica Neue Thin" charset="0"/>
                  <a:ea typeface="Helvetica Neue Thin" charset="0"/>
                  <a:cs typeface="Helvetica Neue Thin" charset="0"/>
                </a:rPr>
                <a:t>63.10%</a:t>
              </a:r>
              <a:endParaRPr lang="en-US" altLang="zh-CN" sz="2400" dirty="0" smtClean="0">
                <a:solidFill>
                  <a:schemeClr val="bg1"/>
                </a:solidFill>
                <a:latin typeface="Helvetica Neue Thin" charset="0"/>
                <a:ea typeface="Helvetica Neue Thin" charset="0"/>
                <a:cs typeface="Helvetica Neue Thin" charset="0"/>
              </a:endParaRPr>
            </a:p>
          </p:txBody>
        </p:sp>
        <p:sp>
          <p:nvSpPr>
            <p:cNvPr id="19" name="TextBox 18"/>
            <p:cNvSpPr txBox="1"/>
            <p:nvPr/>
          </p:nvSpPr>
          <p:spPr>
            <a:xfrm>
              <a:off x="3357602" y="3674362"/>
              <a:ext cx="3540103" cy="633838"/>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KNN </a:t>
              </a:r>
              <a:r>
                <a:rPr lang="zh-CN" altLang="en-US" sz="2400" dirty="0" smtClean="0">
                  <a:solidFill>
                    <a:schemeClr val="bg1"/>
                  </a:solidFill>
                  <a:latin typeface="Helvetica Neue Thin" charset="0"/>
                  <a:ea typeface="Helvetica Neue Thin" charset="0"/>
                  <a:cs typeface="Helvetica Neue Thin" charset="0"/>
                </a:rPr>
                <a:t> </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a:t>
              </a:r>
              <a:r>
                <a:rPr lang="en-US" altLang="zh-CN" sz="1600" i="1" dirty="0">
                  <a:solidFill>
                    <a:schemeClr val="bg1"/>
                  </a:solidFill>
                  <a:latin typeface="Helvetica Neue Thin" charset="0"/>
                  <a:ea typeface="Helvetica Neue Thin" charset="0"/>
                  <a:cs typeface="Helvetica Neue Thin" charset="0"/>
                </a:rPr>
                <a:t>k</a:t>
              </a:r>
              <a:r>
                <a:rPr lang="en-US" altLang="zh-CN" sz="1600" dirty="0">
                  <a:solidFill>
                    <a:schemeClr val="bg1"/>
                  </a:solidFill>
                  <a:latin typeface="Helvetica Neue Thin" charset="0"/>
                  <a:ea typeface="Helvetica Neue Thin" charset="0"/>
                  <a:cs typeface="Helvetica Neue Thin" charset="0"/>
                </a:rPr>
                <a:t>-Nearest Neighbors</a:t>
              </a:r>
              <a:r>
                <a:rPr lang="en-US" altLang="zh-CN" sz="1600" dirty="0" smtClean="0">
                  <a:solidFill>
                    <a:schemeClr val="bg1"/>
                  </a:solidFill>
                  <a:latin typeface="Helvetica Neue Thin" charset="0"/>
                  <a:ea typeface="Helvetica Neue Thin" charset="0"/>
                  <a:cs typeface="Helvetica Neue Thin" charset="0"/>
                </a:rPr>
                <a:t>) </a:t>
              </a:r>
              <a:endParaRPr lang="en-US" sz="1600" dirty="0">
                <a:solidFill>
                  <a:schemeClr val="bg1"/>
                </a:solidFill>
                <a:latin typeface="Helvetica Neue Thin" charset="0"/>
                <a:ea typeface="Helvetica Neue Thin" charset="0"/>
                <a:cs typeface="Helvetica Neue Thin" charset="0"/>
              </a:endParaRPr>
            </a:p>
          </p:txBody>
        </p:sp>
      </p:grpSp>
    </p:spTree>
    <p:extLst>
      <p:ext uri="{BB962C8B-B14F-4D97-AF65-F5344CB8AC3E}">
        <p14:creationId xmlns:p14="http://schemas.microsoft.com/office/powerpoint/2010/main" val="28247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20608" y="536776"/>
            <a:ext cx="7562135" cy="5390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err="1" smtClean="0">
                <a:solidFill>
                  <a:schemeClr val="bg1"/>
                </a:solidFill>
                <a:latin typeface="Helvetica Neue Thin" charset="0"/>
                <a:ea typeface="Helvetica Neue Thin" charset="0"/>
                <a:cs typeface="Helvetica Neue Thin" charset="0"/>
              </a:rPr>
              <a:t>iExtractor</a:t>
            </a:r>
            <a:r>
              <a:rPr lang="en-US" sz="3200" dirty="0" smtClean="0">
                <a:solidFill>
                  <a:schemeClr val="bg1"/>
                </a:solidFill>
                <a:latin typeface="Helvetica Neue Thin" charset="0"/>
                <a:ea typeface="Helvetica Neue Thin" charset="0"/>
                <a:cs typeface="Helvetica Neue Thin" charset="0"/>
              </a:rPr>
              <a:t> </a:t>
            </a:r>
            <a:r>
              <a:rPr lang="en-US" sz="3200" dirty="0">
                <a:solidFill>
                  <a:schemeClr val="bg1"/>
                </a:solidFill>
                <a:latin typeface="Helvetica Neue Thin" charset="0"/>
                <a:ea typeface="Helvetica Neue Thin" charset="0"/>
                <a:cs typeface="Helvetica Neue Thin" charset="0"/>
              </a:rPr>
              <a:t>Harris </a:t>
            </a:r>
            <a:r>
              <a:rPr lang="en-US" sz="3200" dirty="0" smtClean="0">
                <a:solidFill>
                  <a:schemeClr val="bg1"/>
                </a:solidFill>
                <a:latin typeface="Helvetica Neue Thin" charset="0"/>
                <a:ea typeface="Helvetica Neue Thin" charset="0"/>
                <a:cs typeface="Helvetica Neue Thin" charset="0"/>
              </a:rPr>
              <a:t>Corner + </a:t>
            </a:r>
            <a:r>
              <a:rPr lang="en-US" sz="3200" dirty="0" err="1" smtClean="0">
                <a:solidFill>
                  <a:schemeClr val="bg1"/>
                </a:solidFill>
                <a:latin typeface="Helvetica Neue Thin" charset="0"/>
                <a:ea typeface="Helvetica Neue Thin" charset="0"/>
                <a:cs typeface="Helvetica Neue Thin" charset="0"/>
              </a:rPr>
              <a:t>iClassifier</a:t>
            </a:r>
            <a:r>
              <a:rPr lang="en-US" sz="3200" dirty="0" smtClean="0">
                <a:solidFill>
                  <a:schemeClr val="bg1"/>
                </a:solidFill>
                <a:latin typeface="Helvetica Neue Thin" charset="0"/>
                <a:ea typeface="Helvetica Neue Thin" charset="0"/>
                <a:cs typeface="Helvetica Neue Thin" charset="0"/>
              </a:rPr>
              <a:t> KNN</a:t>
            </a:r>
            <a:r>
              <a:rPr lang="en-US" altLang="zh-CN" sz="3200" dirty="0" smtClean="0">
                <a:solidFill>
                  <a:schemeClr val="bg1"/>
                </a:solidFill>
                <a:latin typeface="Helvetica Neue Thin" charset="0"/>
                <a:ea typeface="Helvetica Neue Thin" charset="0"/>
                <a:cs typeface="Helvetica Neue Thin" charset="0"/>
              </a:rPr>
              <a:t> </a:t>
            </a:r>
            <a:endParaRPr lang="en-US" sz="3200" dirty="0" smtClean="0">
              <a:solidFill>
                <a:schemeClr val="bg1"/>
              </a:solidFill>
              <a:latin typeface="Helvetica Neue Thin" charset="0"/>
              <a:ea typeface="Helvetica Neue Thin" charset="0"/>
              <a:cs typeface="Helvetica Neue Thin" charset="0"/>
            </a:endParaRPr>
          </a:p>
        </p:txBody>
      </p:sp>
      <p:sp>
        <p:nvSpPr>
          <p:cNvPr id="5" name="Cube 4"/>
          <p:cNvSpPr/>
          <p:nvPr/>
        </p:nvSpPr>
        <p:spPr>
          <a:xfrm>
            <a:off x="846641" y="584162"/>
            <a:ext cx="354379" cy="354379"/>
          </a:xfrm>
          <a:prstGeom prst="cube">
            <a:avLst/>
          </a:prstGeom>
          <a:solidFill>
            <a:schemeClr val="bg2">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013" b="18217"/>
          <a:stretch/>
        </p:blipFill>
        <p:spPr>
          <a:xfrm>
            <a:off x="612471" y="1075802"/>
            <a:ext cx="2282829" cy="547063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4678" r="10679"/>
          <a:stretch/>
        </p:blipFill>
        <p:spPr>
          <a:xfrm rot="5400000">
            <a:off x="1555939" y="2527457"/>
            <a:ext cx="5470634" cy="2567324"/>
          </a:xfrm>
          <a:prstGeom prst="rect">
            <a:avLst/>
          </a:prstGeom>
        </p:spPr>
      </p:pic>
      <p:sp>
        <p:nvSpPr>
          <p:cNvPr id="12" name="TextBox 11"/>
          <p:cNvSpPr txBox="1"/>
          <p:nvPr/>
        </p:nvSpPr>
        <p:spPr>
          <a:xfrm>
            <a:off x="6447957" y="2379958"/>
            <a:ext cx="4934607" cy="2862322"/>
          </a:xfrm>
          <a:prstGeom prst="rect">
            <a:avLst/>
          </a:prstGeom>
          <a:noFill/>
        </p:spPr>
        <p:txBody>
          <a:bodyPr wrap="square" rtlCol="0">
            <a:spAutoFit/>
          </a:bodyPr>
          <a:lstStyle/>
          <a:p>
            <a:r>
              <a:rPr lang="en-US" dirty="0">
                <a:solidFill>
                  <a:schemeClr val="bg1"/>
                </a:solidFill>
                <a:latin typeface="Helvetica Neue Thin" charset="0"/>
                <a:ea typeface="Helvetica Neue Thin" charset="0"/>
                <a:cs typeface="Helvetica Neue Thin" charset="0"/>
              </a:rPr>
              <a:t>Corner is the intersection of two edges, it represents a point in which the directions of these two edges change</a:t>
            </a:r>
            <a:r>
              <a:rPr lang="en-US">
                <a:solidFill>
                  <a:schemeClr val="bg1"/>
                </a:solidFill>
                <a:latin typeface="Helvetica Neue Thin" charset="0"/>
                <a:ea typeface="Helvetica Neue Thin" charset="0"/>
                <a:cs typeface="Helvetica Neue Thin" charset="0"/>
              </a:rPr>
              <a:t>. </a:t>
            </a:r>
            <a:endParaRPr lang="en-US" smtClean="0">
              <a:solidFill>
                <a:schemeClr val="bg1"/>
              </a:solidFill>
              <a:latin typeface="Helvetica Neue Thin" charset="0"/>
              <a:ea typeface="Helvetica Neue Thin" charset="0"/>
              <a:cs typeface="Helvetica Neue Thin" charset="0"/>
            </a:endParaRPr>
          </a:p>
          <a:p>
            <a:endParaRPr lang="en-US" dirty="0">
              <a:solidFill>
                <a:schemeClr val="bg1"/>
              </a:solidFill>
              <a:latin typeface="Helvetica Neue Thin" charset="0"/>
              <a:ea typeface="Helvetica Neue Thin" charset="0"/>
              <a:cs typeface="Helvetica Neue Thin" charset="0"/>
            </a:endParaRPr>
          </a:p>
          <a:p>
            <a:r>
              <a:rPr lang="en-US" dirty="0" smtClean="0">
                <a:solidFill>
                  <a:schemeClr val="bg1"/>
                </a:solidFill>
                <a:latin typeface="Helvetica Neue Thin" charset="0"/>
                <a:ea typeface="Helvetica Neue Thin" charset="0"/>
                <a:cs typeface="Helvetica Neue Thin" charset="0"/>
              </a:rPr>
              <a:t>Hence</a:t>
            </a:r>
            <a:r>
              <a:rPr lang="en-US" dirty="0">
                <a:solidFill>
                  <a:schemeClr val="bg1"/>
                </a:solidFill>
                <a:latin typeface="Helvetica Neue Thin" charset="0"/>
                <a:ea typeface="Helvetica Neue Thin" charset="0"/>
                <a:cs typeface="Helvetica Neue Thin" charset="0"/>
              </a:rPr>
              <a:t>, the gradient of the image (in both directions) have a high variation, which can be used to detect it.</a:t>
            </a:r>
          </a:p>
          <a:p>
            <a:endParaRPr lang="en-US" dirty="0">
              <a:solidFill>
                <a:schemeClr val="bg1"/>
              </a:solidFill>
              <a:latin typeface="Helvetica Neue Thin" charset="0"/>
              <a:ea typeface="Helvetica Neue Thin" charset="0"/>
              <a:cs typeface="Helvetica Neue Thin" charset="0"/>
            </a:endParaRPr>
          </a:p>
          <a:p>
            <a:endParaRPr lang="en-US" dirty="0">
              <a:solidFill>
                <a:schemeClr val="bg1"/>
              </a:solidFill>
              <a:latin typeface="Helvetica Neue Thin" charset="0"/>
              <a:ea typeface="Helvetica Neue Thin" charset="0"/>
              <a:cs typeface="Helvetica Neue Thin" charset="0"/>
            </a:endParaRPr>
          </a:p>
          <a:p>
            <a:r>
              <a:rPr lang="en-US" dirty="0" smtClean="0">
                <a:solidFill>
                  <a:schemeClr val="bg1"/>
                </a:solidFill>
                <a:latin typeface="Helvetica Neue Thin" charset="0"/>
                <a:ea typeface="Helvetica Neue Thin" charset="0"/>
                <a:cs typeface="Helvetica Neue Thin" charset="0"/>
              </a:rPr>
              <a:t> </a:t>
            </a:r>
            <a:endParaRPr lang="en-US" dirty="0">
              <a:solidFill>
                <a:schemeClr val="bg1"/>
              </a:solidFill>
              <a:latin typeface="Helvetica Neue Thin" charset="0"/>
              <a:ea typeface="Helvetica Neue Thin" charset="0"/>
              <a:cs typeface="Helvetica Neue Thin" charset="0"/>
            </a:endParaRPr>
          </a:p>
        </p:txBody>
      </p:sp>
      <p:grpSp>
        <p:nvGrpSpPr>
          <p:cNvPr id="13" name="Group 12"/>
          <p:cNvGrpSpPr/>
          <p:nvPr/>
        </p:nvGrpSpPr>
        <p:grpSpPr>
          <a:xfrm>
            <a:off x="6447957" y="4985607"/>
            <a:ext cx="5305312" cy="830998"/>
            <a:chOff x="2338531" y="4870260"/>
            <a:chExt cx="7932820" cy="681496"/>
          </a:xfrm>
        </p:grpSpPr>
        <p:sp>
          <p:nvSpPr>
            <p:cNvPr id="14" name="TextBox 13"/>
            <p:cNvSpPr txBox="1"/>
            <p:nvPr/>
          </p:nvSpPr>
          <p:spPr>
            <a:xfrm>
              <a:off x="2338531" y="4870260"/>
              <a:ext cx="2866034" cy="681496"/>
            </a:xfrm>
            <a:prstGeom prst="rect">
              <a:avLst/>
            </a:prstGeom>
            <a:noFill/>
          </p:spPr>
          <p:txBody>
            <a:bodyPr wrap="square" rtlCol="0">
              <a:spAutoFit/>
            </a:bodyPr>
            <a:lstStyle/>
            <a:p>
              <a:r>
                <a:rPr lang="en-US" altLang="zh-CN" sz="2400" b="1" dirty="0" smtClean="0">
                  <a:solidFill>
                    <a:schemeClr val="bg1"/>
                  </a:solidFill>
                  <a:latin typeface="Helvetica Neue Thin" charset="0"/>
                  <a:ea typeface="Helvetica Neue Thin" charset="0"/>
                  <a:cs typeface="Helvetica Neue Thin" charset="0"/>
                </a:rPr>
                <a:t>Harris Corner</a:t>
              </a:r>
              <a:endParaRPr lang="en-US" altLang="zh-CN" sz="2400" dirty="0" smtClean="0">
                <a:solidFill>
                  <a:schemeClr val="bg1"/>
                </a:solidFill>
                <a:latin typeface="Helvetica Neue Thin" charset="0"/>
                <a:ea typeface="Helvetica Neue Thin" charset="0"/>
                <a:cs typeface="Helvetica Neue Thin" charset="0"/>
              </a:endParaRPr>
            </a:p>
          </p:txBody>
        </p:sp>
        <p:sp>
          <p:nvSpPr>
            <p:cNvPr id="15" name="TextBox 14"/>
            <p:cNvSpPr txBox="1"/>
            <p:nvPr/>
          </p:nvSpPr>
          <p:spPr>
            <a:xfrm>
              <a:off x="4759265" y="4870262"/>
              <a:ext cx="3521152" cy="580533"/>
            </a:xfrm>
            <a:prstGeom prst="rect">
              <a:avLst/>
            </a:prstGeom>
            <a:noFill/>
          </p:spPr>
          <p:txBody>
            <a:bodyPr wrap="square" rtlCol="0">
              <a:spAutoFit/>
            </a:bodyPr>
            <a:lstStyle/>
            <a:p>
              <a:pPr algn="ctr"/>
              <a:r>
                <a:rPr lang="en-US" sz="2400" b="1" dirty="0" smtClean="0">
                  <a:solidFill>
                    <a:schemeClr val="bg1"/>
                  </a:solidFill>
                  <a:latin typeface="Helvetica Neue Thin" charset="0"/>
                  <a:ea typeface="Helvetica Neue Thin" charset="0"/>
                  <a:cs typeface="Helvetica Neue Thin" charset="0"/>
                </a:rPr>
                <a:t>KNN</a:t>
              </a:r>
              <a:endParaRPr lang="en-US" altLang="zh-CN" sz="2400" dirty="0" smtClean="0">
                <a:solidFill>
                  <a:schemeClr val="bg1"/>
                </a:solidFill>
                <a:latin typeface="Helvetica Neue Thin" charset="0"/>
                <a:ea typeface="Helvetica Neue Thin" charset="0"/>
                <a:cs typeface="Helvetica Neue Thin" charset="0"/>
              </a:endParaRPr>
            </a:p>
            <a:p>
              <a:pPr algn="ctr"/>
              <a:r>
                <a:rPr lang="en-US" altLang="zh-CN" sz="1600" dirty="0" smtClean="0">
                  <a:solidFill>
                    <a:schemeClr val="bg1"/>
                  </a:solidFill>
                  <a:latin typeface="Helvetica Neue Thin" charset="0"/>
                  <a:ea typeface="Helvetica Neue Thin" charset="0"/>
                  <a:cs typeface="Helvetica Neue Thin" charset="0"/>
                </a:rPr>
                <a:t>(</a:t>
              </a:r>
              <a:r>
                <a:rPr lang="en-US" altLang="zh-CN" sz="1600" i="1" dirty="0" smtClean="0">
                  <a:solidFill>
                    <a:schemeClr val="bg1"/>
                  </a:solidFill>
                  <a:latin typeface="Helvetica Neue Thin" charset="0"/>
                  <a:ea typeface="Helvetica Neue Thin" charset="0"/>
                  <a:cs typeface="Helvetica Neue Thin" charset="0"/>
                </a:rPr>
                <a:t>k</a:t>
              </a:r>
              <a:r>
                <a:rPr lang="en-US" altLang="zh-CN" sz="1600" dirty="0" smtClean="0">
                  <a:solidFill>
                    <a:schemeClr val="bg1"/>
                  </a:solidFill>
                  <a:latin typeface="Helvetica Neue Thin" charset="0"/>
                  <a:ea typeface="Helvetica Neue Thin" charset="0"/>
                  <a:cs typeface="Helvetica Neue Thin" charset="0"/>
                </a:rPr>
                <a:t>-Nearest Neighbors) </a:t>
              </a:r>
              <a:endParaRPr lang="en-US" sz="1600" dirty="0">
                <a:solidFill>
                  <a:schemeClr val="bg1"/>
                </a:solidFill>
                <a:latin typeface="Helvetica Neue Thin" charset="0"/>
                <a:ea typeface="Helvetica Neue Thin" charset="0"/>
                <a:cs typeface="Helvetica Neue Thin" charset="0"/>
              </a:endParaRPr>
            </a:p>
          </p:txBody>
        </p:sp>
        <p:sp>
          <p:nvSpPr>
            <p:cNvPr id="16" name="TextBox 15"/>
            <p:cNvSpPr txBox="1"/>
            <p:nvPr/>
          </p:nvSpPr>
          <p:spPr>
            <a:xfrm>
              <a:off x="8448327" y="4992878"/>
              <a:ext cx="1823024" cy="378609"/>
            </a:xfrm>
            <a:prstGeom prst="rect">
              <a:avLst/>
            </a:prstGeom>
            <a:noFill/>
          </p:spPr>
          <p:txBody>
            <a:bodyPr wrap="square" rtlCol="0">
              <a:spAutoFit/>
            </a:bodyPr>
            <a:lstStyle/>
            <a:p>
              <a:r>
                <a:rPr lang="en-US" sz="2400" dirty="0" smtClean="0">
                  <a:solidFill>
                    <a:schemeClr val="bg1"/>
                  </a:solidFill>
                  <a:latin typeface="Helvetica Neue Thin" charset="0"/>
                  <a:ea typeface="Helvetica Neue Thin" charset="0"/>
                  <a:cs typeface="Helvetica Neue Thin" charset="0"/>
                </a:rPr>
                <a:t>66.25%</a:t>
              </a:r>
              <a:endParaRPr lang="en-US" altLang="zh-CN" sz="2400" dirty="0" smtClean="0">
                <a:solidFill>
                  <a:schemeClr val="bg1"/>
                </a:solidFill>
                <a:latin typeface="Helvetica Neue Thin" charset="0"/>
                <a:ea typeface="Helvetica Neue Thin" charset="0"/>
                <a:cs typeface="Helvetica Neue Thin" charset="0"/>
              </a:endParaRPr>
            </a:p>
          </p:txBody>
        </p:sp>
      </p:grpSp>
    </p:spTree>
    <p:extLst>
      <p:ext uri="{BB962C8B-B14F-4D97-AF65-F5344CB8AC3E}">
        <p14:creationId xmlns:p14="http://schemas.microsoft.com/office/powerpoint/2010/main" val="28247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2657</TotalTime>
  <Words>1213</Words>
  <Application>Microsoft Macintosh PowerPoint</Application>
  <PresentationFormat>Widescreen</PresentationFormat>
  <Paragraphs>283</Paragraphs>
  <Slides>19</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American Typewriter</vt:lpstr>
      <vt:lpstr>Calibri</vt:lpstr>
      <vt:lpstr>Calibri Light</vt:lpstr>
      <vt:lpstr>DengXian</vt:lpstr>
      <vt:lpstr>Helvetica Neue</vt:lpstr>
      <vt:lpstr>Helvetica Neue Light</vt:lpstr>
      <vt:lpstr>Helvetica Neue Thin</vt:lpstr>
      <vt:lpstr>Helvetica Neue UltraLight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Yanjin Li</dc:creator>
  <cp:lastModifiedBy>Yanjin Li</cp:lastModifiedBy>
  <cp:revision>129</cp:revision>
  <dcterms:created xsi:type="dcterms:W3CDTF">2016-11-01T00:14:15Z</dcterms:created>
  <dcterms:modified xsi:type="dcterms:W3CDTF">2016-11-02T20:34:26Z</dcterms:modified>
</cp:coreProperties>
</file>